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48" r:id="rId3"/>
    <p:sldId id="293" r:id="rId4"/>
    <p:sldId id="320" r:id="rId5"/>
    <p:sldId id="291" r:id="rId6"/>
    <p:sldId id="354" r:id="rId7"/>
    <p:sldId id="294" r:id="rId8"/>
    <p:sldId id="292" r:id="rId9"/>
    <p:sldId id="346" r:id="rId10"/>
    <p:sldId id="342" r:id="rId11"/>
    <p:sldId id="339" r:id="rId12"/>
    <p:sldId id="334" r:id="rId13"/>
    <p:sldId id="335" r:id="rId14"/>
    <p:sldId id="300" r:id="rId15"/>
    <p:sldId id="336" r:id="rId16"/>
    <p:sldId id="333" r:id="rId17"/>
    <p:sldId id="312" r:id="rId18"/>
    <p:sldId id="311" r:id="rId19"/>
    <p:sldId id="345" r:id="rId20"/>
    <p:sldId id="306" r:id="rId21"/>
    <p:sldId id="337" r:id="rId22"/>
    <p:sldId id="347" r:id="rId23"/>
    <p:sldId id="319" r:id="rId24"/>
    <p:sldId id="349" r:id="rId25"/>
    <p:sldId id="298" r:id="rId26"/>
    <p:sldId id="332" r:id="rId27"/>
    <p:sldId id="327" r:id="rId28"/>
    <p:sldId id="352" r:id="rId29"/>
    <p:sldId id="350" r:id="rId30"/>
    <p:sldId id="328" r:id="rId31"/>
    <p:sldId id="313" r:id="rId32"/>
    <p:sldId id="329" r:id="rId33"/>
    <p:sldId id="325" r:id="rId34"/>
    <p:sldId id="338" r:id="rId35"/>
    <p:sldId id="309" r:id="rId36"/>
    <p:sldId id="323" r:id="rId37"/>
    <p:sldId id="305" r:id="rId38"/>
    <p:sldId id="35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영 정" initials="진정" lastIdx="1" clrIdx="0">
    <p:extLst>
      <p:ext uri="{19B8F6BF-5375-455C-9EA6-DF929625EA0E}">
        <p15:presenceInfo xmlns:p15="http://schemas.microsoft.com/office/powerpoint/2012/main" userId="017fa407d3b80c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3A"/>
    <a:srgbClr val="002A4C"/>
    <a:srgbClr val="022444"/>
    <a:srgbClr val="013E6A"/>
    <a:srgbClr val="011B38"/>
    <a:srgbClr val="002C51"/>
    <a:srgbClr val="FFD3D3"/>
    <a:srgbClr val="F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4" autoAdjust="0"/>
    <p:restoredTop sz="96013" autoAdjust="0"/>
  </p:normalViewPr>
  <p:slideViewPr>
    <p:cSldViewPr snapToGrid="0">
      <p:cViewPr varScale="1">
        <p:scale>
          <a:sx n="109" d="100"/>
          <a:sy n="109" d="100"/>
        </p:scale>
        <p:origin x="7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 w="28575">
          <a:solidFill>
            <a:schemeClr val="accent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재미요소</c:v>
                </c:pt>
              </c:strCache>
            </c:strRef>
          </c:tx>
          <c:spPr>
            <a:solidFill>
              <a:schemeClr val="lt1"/>
            </a:solidFill>
            <a:ln w="28575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2-4363-817B-2EFE2B1180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2-4363-817B-2EFE2B11806F}"/>
              </c:ext>
            </c:extLst>
          </c:dPt>
          <c:dPt>
            <c:idx val="2"/>
            <c:bubble3D val="0"/>
            <c:spPr>
              <a:solidFill>
                <a:srgbClr val="FFD3D3"/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32-4363-817B-2EFE2B11806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baseline="0" dirty="0"/>
                      <a:t>스테이지</a:t>
                    </a:r>
                  </a:p>
                  <a:p>
                    <a:pPr>
                      <a:defRPr sz="1000">
                        <a:solidFill>
                          <a:schemeClr val="accent6"/>
                        </a:solidFill>
                      </a:defRPr>
                    </a:pPr>
                    <a:r>
                      <a:rPr lang="ko-KR" altLang="en-US" baseline="0" dirty="0"/>
                      <a:t>클리어</a:t>
                    </a:r>
                  </a:p>
                  <a:p>
                    <a:pPr>
                      <a:defRPr sz="1000">
                        <a:solidFill>
                          <a:schemeClr val="accent6"/>
                        </a:solidFill>
                      </a:defRPr>
                    </a:pPr>
                    <a:fld id="{CA5D9A4C-AAF2-4204-B46F-17EDADF6C473}" type="PERCENTAGE">
                      <a:rPr lang="en-US" altLang="ko-KR" baseline="0" smtClean="0"/>
                      <a:pPr>
                        <a:defRPr sz="1000">
                          <a:solidFill>
                            <a:schemeClr val="accent6"/>
                          </a:solidFill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332-4363-817B-2EFE2B11806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3332-4363-817B-2EFE2B11806F}"/>
                </c:ext>
              </c:extLst>
            </c:dLbl>
            <c:dLbl>
              <c:idx val="2"/>
              <c:layout>
                <c:manualLayout>
                  <c:x val="1.0910913039378731E-2"/>
                  <c:y val="-1.589600259342656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baseline="0" dirty="0"/>
                      <a:t>도감</a:t>
                    </a:r>
                  </a:p>
                  <a:p>
                    <a:pPr>
                      <a:defRPr sz="1000">
                        <a:solidFill>
                          <a:srgbClr val="FF0000"/>
                        </a:solidFill>
                      </a:defRPr>
                    </a:pPr>
                    <a:r>
                      <a:rPr lang="ko-KR" altLang="en-US" baseline="0" dirty="0"/>
                      <a:t>컬렉션</a:t>
                    </a:r>
                  </a:p>
                  <a:p>
                    <a:pPr>
                      <a:defRPr sz="1000">
                        <a:solidFill>
                          <a:srgbClr val="FF0000"/>
                        </a:solidFill>
                      </a:defRPr>
                    </a:pPr>
                    <a:fld id="{13BBF465-E084-4CF3-AAB0-1437DA1AF1EE}" type="PERCENTAGE">
                      <a:rPr lang="en-US" altLang="ko-KR" baseline="0" smtClean="0"/>
                      <a:pPr>
                        <a:defRPr sz="10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332-4363-817B-2EFE2B1180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타격감</c:v>
                </c:pt>
                <c:pt idx="1">
                  <c:v>시각적</c:v>
                </c:pt>
                <c:pt idx="2">
                  <c:v>매칭 시스템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2-4363-817B-2EFE2B11806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2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53000">
          <a:schemeClr val="accent2">
            <a:lumMod val="20000"/>
            <a:lumOff val="80000"/>
          </a:schemeClr>
        </a:gs>
        <a:gs pos="100000">
          <a:schemeClr val="bg1"/>
        </a:gs>
      </a:gsLst>
      <a:lin ang="5400000" scaled="1"/>
    </a:gradFill>
    <a:ln w="2857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4056102362204728E-2"/>
          <c:y val="0.27738870094803758"/>
          <c:w val="0.93281889763779524"/>
          <c:h val="0.648414268675303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평점(★) 1개만
주는이유는 무엇인가?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FE8-4924-93FB-39D3D9D42ED5}"/>
              </c:ext>
            </c:extLst>
          </c:dPt>
          <c:cat>
            <c:strRef>
              <c:f>Sheet1!$A$2:$A$3</c:f>
              <c:strCache>
                <c:ptCount val="2"/>
                <c:pt idx="0">
                  <c:v>광고가
너무 많다</c:v>
                </c:pt>
                <c:pt idx="1">
                  <c:v>광고의 수위가
너무 높다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E8-4924-93FB-39D3D9D42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06734160"/>
        <c:axId val="406716688"/>
      </c:barChart>
      <c:catAx>
        <c:axId val="406734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endParaRPr lang="ko-KR"/>
          </a:p>
        </c:txPr>
        <c:crossAx val="406716688"/>
        <c:crosses val="autoZero"/>
        <c:auto val="1"/>
        <c:lblAlgn val="ctr"/>
        <c:lblOffset val="100"/>
        <c:noMultiLvlLbl val="0"/>
      </c:catAx>
      <c:valAx>
        <c:axId val="40671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6734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1 801,'0'0'0,"0"0"-256,0 0 95,0 0 129,0 0-192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0 288,'0'0'545,"0"0"-545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7CAD3-E606-4FBB-831D-4C412B5DD53E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BDA8F-B0C7-4D9A-95DD-73DD0F4C2E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09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045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00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400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74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35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59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56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543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799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6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618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18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2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1EB4A-7FD2-452E-A19F-5EDCB1F70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804B87-55D8-493C-8C84-340B8DB57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1233B-68F3-4263-9CBF-EDAD2DD2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58D787-8EDA-442B-8A01-240757AD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32DEA-BF86-4BD1-BF1C-C345B95C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4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C80DF-12FC-405B-89A9-708644C0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0318B9-37C4-4BF3-865A-D4187F2F4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CB95D-EC1B-4D23-A3FF-F67CB20E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2565F-7CA8-4696-8197-2EBB5104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B048E-68E6-48EB-89A8-B700D39E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0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C8518B-2FEC-4EB2-992E-4D76AA7A1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52FF8-5432-48EF-A68B-B5EB78C27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9501D-549C-4FD5-918C-D88A91C3E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F9A86-C931-48C0-AB3E-61721729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3F099-37E8-4DA1-86DA-A82B42EA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0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C9A18-0111-4EF3-B73D-5E8256E9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D0CF9-48E7-4213-9552-B0938F4A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5C16A-C84C-434E-A707-414C8ABE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BDFE3-0638-4647-81C3-F79A837E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AE4A8-FE7C-4742-83C6-34CACA19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D425-AAAA-4F67-BBFC-37049847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AE9D8-CAF8-4DE7-82F7-BC1654EB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1EAB2-3963-4D30-83D5-6479B35F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B8F4D-91EE-4865-92BF-61CB3F7A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E0D8F-E3F5-4C80-BEB4-758838E4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2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04557-22D5-4729-8123-FD4F3C5D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12AF11-3FCD-4E6A-9F11-58F9AA90D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05CC96-F296-4EA5-962E-F2FF69282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63AA10-FCB2-4B9F-858A-77835640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41C2D2-92AC-45BA-A0FF-7F09865B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AF583C-A856-48A9-96CE-712F309D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4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9231B-8C9F-4D31-A874-71E5BF76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FF035-42AD-46C7-8367-04F42458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47EDE9-9B07-42AF-93DF-7F1A998A8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EE416C-9460-450D-BD50-6524B05FE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59150F-B325-407A-956B-3A9A31E9C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765235-AF09-489B-9357-B9F4CBBB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E72945-17B6-4B79-B457-24295486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98642E-F40B-4A6E-8765-2740BC7B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40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71FE2-4FC7-44E9-8C0D-9F6DDE88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A60DC0-5D73-4F88-922F-140CDA3C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3515D4-7F12-496E-B5D9-42F1BC23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B93E1-982D-4C8C-8FCC-9DD83432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11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52A3B8-805C-46DA-8EC2-400117E7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756E37-7B90-4DB9-A91D-52F51FD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A46DBA-39C9-4001-AD10-207D613A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63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FCE31-ABEA-4C13-8C89-EBE11570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E1998-5CAD-49BB-9A64-493EC02EA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6A099-1801-4CA7-B1BF-78EE24215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46A1D-96C1-438C-8F47-F017ABB0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D199D-CCC7-4935-9043-1F829663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BBAA23-84FD-43F9-A1C5-4927B984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355DC-2643-4A58-BADF-2B605553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ADF6D9-3E00-440F-AE42-6A4E8AA03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FEDD21-7ACF-4502-967C-F3F35BB07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56CDF-5B28-456A-95F3-E4FF352E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3721E-3366-412E-9807-C3749113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58604-06D8-483B-9465-265DE219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5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4D1D73-1602-43C4-A80D-160C0DA2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E7C6BC-ECF3-4767-B54B-726AB8CB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5795E-3FE6-478B-805F-2062FEF98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E999C-180C-4389-81B4-FAF05C3AD00B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DD8AE-ED9F-4022-9BD1-617DA9E90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260D7-ADE1-4E64-B3B0-C4992F79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7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9.png"/><Relationship Id="rId10" Type="http://schemas.microsoft.com/office/2007/relationships/hdphoto" Target="../media/hdphoto4.wdp"/><Relationship Id="rId4" Type="http://schemas.openxmlformats.org/officeDocument/2006/relationships/image" Target="../media/image48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7" Type="http://schemas.openxmlformats.org/officeDocument/2006/relationships/customXml" Target="../ink/ink2.xml"/><Relationship Id="rId12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.jpeg"/><Relationship Id="rId10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microsoft.com/office/2007/relationships/hdphoto" Target="../media/hdphoto4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5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7.wdp"/><Relationship Id="rId7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69.jp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5.jpeg"/><Relationship Id="rId5" Type="http://schemas.openxmlformats.org/officeDocument/2006/relationships/image" Target="../media/image41.png"/><Relationship Id="rId10" Type="http://schemas.microsoft.com/office/2007/relationships/hdphoto" Target="../media/hdphoto8.wdp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hyperlink" Target="https://blog.naver.com/gtx1100/221251212633" TargetMode="Externa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hyperlink" Target="https://tv.naver.com/v/11253611?t=147" TargetMode="Externa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5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1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gif"/><Relationship Id="rId3" Type="http://schemas.openxmlformats.org/officeDocument/2006/relationships/image" Target="../media/image41.png"/><Relationship Id="rId7" Type="http://schemas.openxmlformats.org/officeDocument/2006/relationships/image" Target="../media/image8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microsoft.com/office/2007/relationships/hdphoto" Target="../media/hdphoto13.wdp"/><Relationship Id="rId3" Type="http://schemas.openxmlformats.org/officeDocument/2006/relationships/image" Target="../media/image52.png"/><Relationship Id="rId7" Type="http://schemas.openxmlformats.org/officeDocument/2006/relationships/image" Target="../media/image90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92.PNG"/><Relationship Id="rId5" Type="http://schemas.openxmlformats.org/officeDocument/2006/relationships/image" Target="../media/image89.png"/><Relationship Id="rId10" Type="http://schemas.microsoft.com/office/2007/relationships/hdphoto" Target="../media/hdphoto12.wdp"/><Relationship Id="rId4" Type="http://schemas.openxmlformats.org/officeDocument/2006/relationships/image" Target="../media/image41.png"/><Relationship Id="rId9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2.png"/><Relationship Id="rId7" Type="http://schemas.microsoft.com/office/2007/relationships/hdphoto" Target="../media/hdphoto1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4.PNG"/><Relationship Id="rId4" Type="http://schemas.openxmlformats.org/officeDocument/2006/relationships/image" Target="../media/image41.png"/><Relationship Id="rId9" Type="http://schemas.microsoft.com/office/2007/relationships/hdphoto" Target="../media/hdphoto1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1.png"/><Relationship Id="rId7" Type="http://schemas.openxmlformats.org/officeDocument/2006/relationships/image" Target="../media/image9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1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58FD0B0B-2FB2-41B3-ACD5-181B9F32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0516">
            <a:off x="5430722" y="843545"/>
            <a:ext cx="1507187" cy="11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23D6725-C3FE-4442-AA2D-D65934819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76177"/>
              </p:ext>
            </p:extLst>
          </p:nvPr>
        </p:nvGraphicFramePr>
        <p:xfrm>
          <a:off x="204599" y="3509963"/>
          <a:ext cx="3296248" cy="868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8124">
                  <a:extLst>
                    <a:ext uri="{9D8B030D-6E8A-4147-A177-3AD203B41FA5}">
                      <a16:colId xmlns:a16="http://schemas.microsoft.com/office/drawing/2014/main" val="1550526089"/>
                    </a:ext>
                  </a:extLst>
                </a:gridCol>
                <a:gridCol w="1648124">
                  <a:extLst>
                    <a:ext uri="{9D8B030D-6E8A-4147-A177-3AD203B41FA5}">
                      <a16:colId xmlns:a16="http://schemas.microsoft.com/office/drawing/2014/main" val="2172231088"/>
                    </a:ext>
                  </a:extLst>
                </a:gridCol>
              </a:tblGrid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정진영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41495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컨셉 디자인 기획서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234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53020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2FA5D5-2030-4788-A9E0-D3BC2EE5CF47}"/>
              </a:ext>
            </a:extLst>
          </p:cNvPr>
          <p:cNvSpPr txBox="1"/>
          <p:nvPr/>
        </p:nvSpPr>
        <p:spPr>
          <a:xfrm>
            <a:off x="9969917" y="81472"/>
            <a:ext cx="2222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M </a:t>
            </a:r>
            <a:r>
              <a:rPr lang="ko-KR" altLang="en-US" sz="1000" dirty="0"/>
              <a:t>듀얼 리그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947DD-2372-4D67-B74F-1F524F4768B5}"/>
              </a:ext>
            </a:extLst>
          </p:cNvPr>
          <p:cNvSpPr/>
          <p:nvPr/>
        </p:nvSpPr>
        <p:spPr>
          <a:xfrm>
            <a:off x="4695841" y="1393614"/>
            <a:ext cx="48269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티니핑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틀린 그림 찾기</a:t>
            </a: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77D8D693-046C-424B-BF5D-85C5EAED6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31937"/>
              </p:ext>
            </p:extLst>
          </p:nvPr>
        </p:nvGraphicFramePr>
        <p:xfrm>
          <a:off x="204599" y="4432936"/>
          <a:ext cx="3296247" cy="1661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9138">
                  <a:extLst>
                    <a:ext uri="{9D8B030D-6E8A-4147-A177-3AD203B41FA5}">
                      <a16:colId xmlns:a16="http://schemas.microsoft.com/office/drawing/2014/main" val="1550526089"/>
                    </a:ext>
                  </a:extLst>
                </a:gridCol>
                <a:gridCol w="757646">
                  <a:extLst>
                    <a:ext uri="{9D8B030D-6E8A-4147-A177-3AD203B41FA5}">
                      <a16:colId xmlns:a16="http://schemas.microsoft.com/office/drawing/2014/main" val="2172231088"/>
                    </a:ext>
                  </a:extLst>
                </a:gridCol>
                <a:gridCol w="1689463">
                  <a:extLst>
                    <a:ext uri="{9D8B030D-6E8A-4147-A177-3AD203B41FA5}">
                      <a16:colId xmlns:a16="http://schemas.microsoft.com/office/drawing/2014/main" val="3801273214"/>
                    </a:ext>
                  </a:extLst>
                </a:gridCol>
              </a:tblGrid>
              <a:tr h="25976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History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41495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2020-07-08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Ver.0.0.1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최초작성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목차 및 내용정리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234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662116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279059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278296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77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96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193343"/>
              </p:ext>
            </p:extLst>
          </p:nvPr>
        </p:nvGraphicFramePr>
        <p:xfrm>
          <a:off x="0" y="1588130"/>
          <a:ext cx="12192000" cy="533278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93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총기 탄창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03925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5806409" y="2075869"/>
            <a:ext cx="952240" cy="4669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게임시작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9/40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순서도: 판단 13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493358" y="5562894"/>
            <a:ext cx="1795474" cy="91554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한 발이라도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발사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2" idx="2"/>
            <a:endCxn id="71" idx="0"/>
          </p:cNvCxnSpPr>
          <p:nvPr/>
        </p:nvCxnSpPr>
        <p:spPr>
          <a:xfrm flipH="1">
            <a:off x="6281968" y="2542822"/>
            <a:ext cx="561" cy="267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3673616" y="3253328"/>
            <a:ext cx="1696931" cy="111238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총알 발사 키를 입력했는가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1827E00-8A9F-47DB-84F6-543167EA00E0}"/>
              </a:ext>
            </a:extLst>
          </p:cNvPr>
          <p:cNvSpPr/>
          <p:nvPr/>
        </p:nvSpPr>
        <p:spPr>
          <a:xfrm>
            <a:off x="5872049" y="2810783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5</a:t>
            </a:r>
            <a:r>
              <a:rPr lang="ko-KR" altLang="en-US" sz="1100" dirty="0">
                <a:solidFill>
                  <a:schemeClr val="tx1"/>
                </a:solidFill>
              </a:rPr>
              <a:t>발 탄창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충전 됨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1827E00-8A9F-47DB-84F6-543167EA00E0}"/>
              </a:ext>
            </a:extLst>
          </p:cNvPr>
          <p:cNvSpPr/>
          <p:nvPr/>
        </p:nvSpPr>
        <p:spPr>
          <a:xfrm>
            <a:off x="2375092" y="358092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사격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 flipH="1" flipV="1">
            <a:off x="4959937" y="3481978"/>
            <a:ext cx="445883" cy="1321595"/>
          </a:xfrm>
          <a:prstGeom prst="bentConnector4">
            <a:avLst>
              <a:gd name="adj1" fmla="val -20062"/>
              <a:gd name="adj2" fmla="val 821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7184846" y="4899283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6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136" idx="3"/>
            <a:endCxn id="138" idx="1"/>
          </p:cNvCxnSpPr>
          <p:nvPr/>
        </p:nvCxnSpPr>
        <p:spPr>
          <a:xfrm>
            <a:off x="2288832" y="6020665"/>
            <a:ext cx="1723905" cy="579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9990360" y="447683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1827E00-8A9F-47DB-84F6-543167EA00E0}"/>
              </a:ext>
            </a:extLst>
          </p:cNvPr>
          <p:cNvSpPr/>
          <p:nvPr/>
        </p:nvSpPr>
        <p:spPr>
          <a:xfrm>
            <a:off x="976215" y="3576973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탄환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소진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1AF6438D-1C30-4151-883A-8A0BEDDA5414}"/>
              </a:ext>
            </a:extLst>
          </p:cNvPr>
          <p:cNvCxnSpPr>
            <a:cxnSpLocks/>
            <a:stCxn id="78" idx="1"/>
            <a:endCxn id="118" idx="3"/>
          </p:cNvCxnSpPr>
          <p:nvPr/>
        </p:nvCxnSpPr>
        <p:spPr>
          <a:xfrm flipH="1" flipV="1">
            <a:off x="1796053" y="3805573"/>
            <a:ext cx="579039" cy="39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순서도: 판단 130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5268614" y="4397959"/>
            <a:ext cx="1767932" cy="95615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탄환을 모두 소진했는가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1827E00-8A9F-47DB-84F6-543167EA00E0}"/>
              </a:ext>
            </a:extLst>
          </p:cNvPr>
          <p:cNvSpPr/>
          <p:nvPr/>
        </p:nvSpPr>
        <p:spPr>
          <a:xfrm>
            <a:off x="5872049" y="358691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사격 가능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71" idx="2"/>
            <a:endCxn id="150" idx="0"/>
          </p:cNvCxnSpPr>
          <p:nvPr/>
        </p:nvCxnSpPr>
        <p:spPr>
          <a:xfrm>
            <a:off x="6281968" y="3267983"/>
            <a:ext cx="0" cy="318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150" idx="1"/>
            <a:endCxn id="65" idx="3"/>
          </p:cNvCxnSpPr>
          <p:nvPr/>
        </p:nvCxnSpPr>
        <p:spPr>
          <a:xfrm flipH="1" flipV="1">
            <a:off x="5370547" y="3809523"/>
            <a:ext cx="501502" cy="5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36" idx="1"/>
            <a:endCxn id="71" idx="1"/>
          </p:cNvCxnSpPr>
          <p:nvPr/>
        </p:nvCxnSpPr>
        <p:spPr>
          <a:xfrm rot="10800000" flipH="1">
            <a:off x="493357" y="3039383"/>
            <a:ext cx="5378691" cy="2981282"/>
          </a:xfrm>
          <a:prstGeom prst="bentConnector3">
            <a:avLst>
              <a:gd name="adj1" fmla="val -42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순서도: 판단 161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8045966" y="4367032"/>
            <a:ext cx="1805400" cy="97271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재장전 도중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점프 및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좌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우로 움직였는가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AF6438D-1C30-4151-883A-8A0BEDDA5414}"/>
              </a:ext>
            </a:extLst>
          </p:cNvPr>
          <p:cNvCxnSpPr>
            <a:cxnSpLocks/>
            <a:stCxn id="118" idx="2"/>
            <a:endCxn id="136" idx="0"/>
          </p:cNvCxnSpPr>
          <p:nvPr/>
        </p:nvCxnSpPr>
        <p:spPr>
          <a:xfrm>
            <a:off x="1386134" y="4034173"/>
            <a:ext cx="4961" cy="1528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1827E00-8A9F-47DB-84F6-543167EA00E0}"/>
              </a:ext>
            </a:extLst>
          </p:cNvPr>
          <p:cNvSpPr/>
          <p:nvPr/>
        </p:nvSpPr>
        <p:spPr>
          <a:xfrm>
            <a:off x="4012737" y="5797859"/>
            <a:ext cx="9489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탄환 재장전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활성화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138" idx="3"/>
            <a:endCxn id="174" idx="1"/>
          </p:cNvCxnSpPr>
          <p:nvPr/>
        </p:nvCxnSpPr>
        <p:spPr>
          <a:xfrm>
            <a:off x="4961645" y="6026459"/>
            <a:ext cx="1849105" cy="2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31" idx="2"/>
            <a:endCxn id="138" idx="0"/>
          </p:cNvCxnSpPr>
          <p:nvPr/>
        </p:nvCxnSpPr>
        <p:spPr>
          <a:xfrm rot="5400000">
            <a:off x="5098015" y="4743294"/>
            <a:ext cx="443742" cy="166538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62" idx="0"/>
            <a:endCxn id="71" idx="3"/>
          </p:cNvCxnSpPr>
          <p:nvPr/>
        </p:nvCxnSpPr>
        <p:spPr>
          <a:xfrm rot="16200000" flipV="1">
            <a:off x="7156453" y="2574818"/>
            <a:ext cx="1327649" cy="225677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18" idx="2"/>
            <a:endCxn id="131" idx="1"/>
          </p:cNvCxnSpPr>
          <p:nvPr/>
        </p:nvCxnSpPr>
        <p:spPr>
          <a:xfrm rot="16200000" flipH="1">
            <a:off x="2906442" y="2513865"/>
            <a:ext cx="841865" cy="388248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1827E00-8A9F-47DB-84F6-543167EA00E0}"/>
              </a:ext>
            </a:extLst>
          </p:cNvPr>
          <p:cNvSpPr/>
          <p:nvPr/>
        </p:nvSpPr>
        <p:spPr>
          <a:xfrm>
            <a:off x="10828419" y="4552496"/>
            <a:ext cx="948908" cy="5586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재장전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실패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09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162" idx="3"/>
            <a:endCxn id="105" idx="1"/>
          </p:cNvCxnSpPr>
          <p:nvPr/>
        </p:nvCxnSpPr>
        <p:spPr>
          <a:xfrm flipV="1">
            <a:off x="9851366" y="4831823"/>
            <a:ext cx="977053" cy="2156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65" idx="1"/>
            <a:endCxn id="78" idx="3"/>
          </p:cNvCxnSpPr>
          <p:nvPr/>
        </p:nvCxnSpPr>
        <p:spPr>
          <a:xfrm flipH="1" flipV="1">
            <a:off x="3194930" y="3809522"/>
            <a:ext cx="478686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3399049" y="3421731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4015309" y="4221034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281682" y="5635359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6222166" y="5366750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9096968" y="3942715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6" name="꺾인 연결선 145"/>
          <p:cNvCxnSpPr>
            <a:stCxn id="105" idx="2"/>
            <a:endCxn id="138" idx="2"/>
          </p:cNvCxnSpPr>
          <p:nvPr/>
        </p:nvCxnSpPr>
        <p:spPr>
          <a:xfrm rot="5400000">
            <a:off x="7323078" y="2275263"/>
            <a:ext cx="1143909" cy="6815682"/>
          </a:xfrm>
          <a:prstGeom prst="bentConnector3">
            <a:avLst>
              <a:gd name="adj1" fmla="val 119984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31" idx="3"/>
            <a:endCxn id="150" idx="3"/>
          </p:cNvCxnSpPr>
          <p:nvPr/>
        </p:nvCxnSpPr>
        <p:spPr>
          <a:xfrm flipH="1" flipV="1">
            <a:off x="6691887" y="3815512"/>
            <a:ext cx="344659" cy="1060526"/>
          </a:xfrm>
          <a:prstGeom prst="bentConnector3">
            <a:avLst>
              <a:gd name="adj1" fmla="val -663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827E00-8A9F-47DB-84F6-543167EA00E0}"/>
              </a:ext>
            </a:extLst>
          </p:cNvPr>
          <p:cNvSpPr/>
          <p:nvPr/>
        </p:nvSpPr>
        <p:spPr>
          <a:xfrm>
            <a:off x="6810750" y="5800472"/>
            <a:ext cx="9489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재장전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버튼 입력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2169292" y="5635359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81" name="꺾인 연결선 145">
            <a:extLst>
              <a:ext uri="{FF2B5EF4-FFF2-40B4-BE49-F238E27FC236}">
                <a16:creationId xmlns:a16="http://schemas.microsoft.com/office/drawing/2014/main" id="{2A915402-17F7-42F2-A231-5BB576D789A9}"/>
              </a:ext>
            </a:extLst>
          </p:cNvPr>
          <p:cNvCxnSpPr>
            <a:cxnSpLocks/>
            <a:stCxn id="174" idx="3"/>
            <a:endCxn id="162" idx="2"/>
          </p:cNvCxnSpPr>
          <p:nvPr/>
        </p:nvCxnSpPr>
        <p:spPr>
          <a:xfrm flipV="1">
            <a:off x="7759658" y="5339746"/>
            <a:ext cx="1189008" cy="68932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140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10/37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EF9F871-A3D7-4C7C-8C5A-BF561E885EFA}"/>
              </a:ext>
            </a:extLst>
          </p:cNvPr>
          <p:cNvSpPr txBox="1"/>
          <p:nvPr/>
        </p:nvSpPr>
        <p:spPr>
          <a:xfrm>
            <a:off x="8923822" y="137903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Mixamo</a:t>
            </a:r>
            <a:endParaRPr lang="ko-KR" altLang="en-US" sz="1000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5050F2A-043D-4870-B0D3-432950184575}"/>
              </a:ext>
            </a:extLst>
          </p:cNvPr>
          <p:cNvCxnSpPr>
            <a:cxnSpLocks/>
          </p:cNvCxnSpPr>
          <p:nvPr/>
        </p:nvCxnSpPr>
        <p:spPr>
          <a:xfrm>
            <a:off x="15636" y="5803431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E6550B-FFF2-41B9-9E27-2BE8E1DD0A3A}"/>
              </a:ext>
            </a:extLst>
          </p:cNvPr>
          <p:cNvSpPr txBox="1"/>
          <p:nvPr/>
        </p:nvSpPr>
        <p:spPr>
          <a:xfrm>
            <a:off x="778467" y="5314930"/>
            <a:ext cx="395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TRG </a:t>
            </a:r>
            <a:r>
              <a:rPr lang="ko-KR" altLang="en-US" sz="2400" dirty="0"/>
              <a:t>총기 컨셉을 잡은 이유</a:t>
            </a:r>
            <a:endParaRPr lang="en-US" altLang="ko-KR" sz="2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8A49F90-DAD1-4594-B7E7-AD99717E8A9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9" y="5307004"/>
            <a:ext cx="603736" cy="53123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6D9774F-6DF6-433D-BE4F-1F359F9A20C7}"/>
              </a:ext>
            </a:extLst>
          </p:cNvPr>
          <p:cNvGrpSpPr/>
          <p:nvPr/>
        </p:nvGrpSpPr>
        <p:grpSpPr>
          <a:xfrm>
            <a:off x="421665" y="5864294"/>
            <a:ext cx="3446708" cy="678492"/>
            <a:chOff x="8402784" y="2628661"/>
            <a:chExt cx="3161741" cy="772257"/>
          </a:xfrm>
        </p:grpSpPr>
        <p:sp>
          <p:nvSpPr>
            <p:cNvPr id="49" name="사각형: 둥근 모서리 1">
              <a:extLst>
                <a:ext uri="{FF2B5EF4-FFF2-40B4-BE49-F238E27FC236}">
                  <a16:creationId xmlns:a16="http://schemas.microsoft.com/office/drawing/2014/main" id="{C05D8F31-4426-4294-A6C6-333942798DE1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스토리 컨셉과 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rgbClr val="FF0000"/>
                  </a:solidFill>
                </a:rPr>
                <a:t>연관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되어 제작하기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D896EB1-5B11-4D3A-B713-A2CECE881A74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17A87B0-B311-4128-9BF3-F6BAC011272C}"/>
              </a:ext>
            </a:extLst>
          </p:cNvPr>
          <p:cNvGrpSpPr/>
          <p:nvPr/>
        </p:nvGrpSpPr>
        <p:grpSpPr>
          <a:xfrm>
            <a:off x="4360032" y="5864294"/>
            <a:ext cx="3588838" cy="678492"/>
            <a:chOff x="8402784" y="2628661"/>
            <a:chExt cx="3161741" cy="772257"/>
          </a:xfrm>
        </p:grpSpPr>
        <p:sp>
          <p:nvSpPr>
            <p:cNvPr id="61" name="사각형: 둥근 모서리 1">
              <a:extLst>
                <a:ext uri="{FF2B5EF4-FFF2-40B4-BE49-F238E27FC236}">
                  <a16:creationId xmlns:a16="http://schemas.microsoft.com/office/drawing/2014/main" id="{33E4881F-55F0-4F34-9528-89B8283A53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스나이퍼 중에서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대표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적으로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 대중들에게 쉽게 접하기 가능한 총기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269127F-21C3-4488-B582-9059A2816C58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053EC69-6923-4C38-8E1E-A922F2A37728}"/>
              </a:ext>
            </a:extLst>
          </p:cNvPr>
          <p:cNvCxnSpPr>
            <a:cxnSpLocks/>
          </p:cNvCxnSpPr>
          <p:nvPr/>
        </p:nvCxnSpPr>
        <p:spPr>
          <a:xfrm>
            <a:off x="7948870" y="5803431"/>
            <a:ext cx="4258766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6C9A20D-12A2-4C63-A945-D20CC722D6B2}"/>
              </a:ext>
            </a:extLst>
          </p:cNvPr>
          <p:cNvGrpSpPr/>
          <p:nvPr/>
        </p:nvGrpSpPr>
        <p:grpSpPr>
          <a:xfrm>
            <a:off x="8354899" y="5864294"/>
            <a:ext cx="3446708" cy="678492"/>
            <a:chOff x="8402784" y="2628661"/>
            <a:chExt cx="3161741" cy="772257"/>
          </a:xfrm>
        </p:grpSpPr>
        <p:sp>
          <p:nvSpPr>
            <p:cNvPr id="79" name="사각형: 둥근 모서리 1">
              <a:extLst>
                <a:ext uri="{FF2B5EF4-FFF2-40B4-BE49-F238E27FC236}">
                  <a16:creationId xmlns:a16="http://schemas.microsoft.com/office/drawing/2014/main" id="{BB3633C8-95C4-47F2-B0FB-1B9370EFF8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총기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교체</a:t>
              </a:r>
              <a:r>
                <a:rPr lang="en-US" altLang="ko-KR" sz="1300" b="1" dirty="0">
                  <a:solidFill>
                    <a:srgbClr val="FF0000"/>
                  </a:solidFill>
                </a:rPr>
                <a:t>,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스킨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 컨텐츠를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추가할 수 있는 확장성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B54FC7F2-3401-4AAE-8D98-4487CFE8A955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61EB91-9833-41DA-A363-2DF4B3D2BD60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8C4F5AA-3CA3-4835-AC68-6BDA2B1AEFC5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272C50A-8010-4EAD-8AA9-A5213C00FB84}"/>
                  </a:ext>
                </a:extLst>
              </p:cNvPr>
              <p:cNvGrpSpPr/>
              <p:nvPr/>
            </p:nvGrpSpPr>
            <p:grpSpPr>
              <a:xfrm>
                <a:off x="2448" y="806314"/>
                <a:ext cx="12192626" cy="750158"/>
                <a:chOff x="2448" y="791684"/>
                <a:chExt cx="12192626" cy="750158"/>
              </a:xfrm>
            </p:grpSpPr>
            <p:sp>
              <p:nvSpPr>
                <p:cNvPr id="95" name="화살표: 오각형 94">
                  <a:extLst>
                    <a:ext uri="{FF2B5EF4-FFF2-40B4-BE49-F238E27FC236}">
                      <a16:creationId xmlns:a16="http://schemas.microsoft.com/office/drawing/2014/main" id="{189DA26D-9408-4BEA-B2E3-1036DDC95837}"/>
                    </a:ext>
                  </a:extLst>
                </p:cNvPr>
                <p:cNvSpPr/>
                <p:nvPr/>
              </p:nvSpPr>
              <p:spPr>
                <a:xfrm rot="5400000">
                  <a:off x="4638942" y="472762"/>
                  <a:ext cx="714488" cy="1423672"/>
                </a:xfrm>
                <a:prstGeom prst="homePlate">
                  <a:avLst>
                    <a:gd name="adj" fmla="val 3968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AD5C976F-D865-43F3-91C9-4826212B1F1E}"/>
                    </a:ext>
                  </a:extLst>
                </p:cNvPr>
                <p:cNvGrpSpPr/>
                <p:nvPr/>
              </p:nvGrpSpPr>
              <p:grpSpPr>
                <a:xfrm>
                  <a:off x="2448" y="791684"/>
                  <a:ext cx="12192626" cy="515792"/>
                  <a:chOff x="2448" y="791684"/>
                  <a:chExt cx="12192626" cy="515792"/>
                </a:xfrm>
              </p:grpSpPr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5F369927-5C9C-4A70-8E3E-89FAA568336B}"/>
                      </a:ext>
                    </a:extLst>
                  </p:cNvPr>
                  <p:cNvSpPr/>
                  <p:nvPr/>
                </p:nvSpPr>
                <p:spPr>
                  <a:xfrm>
                    <a:off x="9754031" y="827498"/>
                    <a:ext cx="1425265" cy="4292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52B14219-6361-4A1F-A2C6-72B2FE45CD58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816" y="859857"/>
                    <a:ext cx="1648436" cy="367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Ⅲ. </a:t>
                    </a:r>
                    <a:r>
                      <a:rPr lang="ko-KR" altLang="en-US" dirty="0"/>
                      <a:t>결론</a:t>
                    </a: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3FF221F8-D87F-49BF-9852-C52652D03D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220" y="905551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b="1" dirty="0"/>
                      <a:t>게임 정보</a:t>
                    </a: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048D03AE-D5EA-4715-9221-4AF0CB020F1A}"/>
                      </a:ext>
                    </a:extLst>
                  </p:cNvPr>
                  <p:cNvSpPr/>
                  <p:nvPr/>
                </p:nvSpPr>
                <p:spPr>
                  <a:xfrm>
                    <a:off x="672013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8D89687-FA4D-4B80-929C-1611771F8A8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649" y="815033"/>
                    <a:ext cx="9513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패시브 </a:t>
                    </a:r>
                    <a:r>
                      <a:rPr lang="en-US" altLang="ko-KR" sz="1300" dirty="0"/>
                      <a:t>&amp;</a:t>
                    </a:r>
                  </a:p>
                  <a:p>
                    <a:pPr algn="ctr"/>
                    <a:r>
                      <a:rPr lang="ko-KR" altLang="en-US" sz="1300" dirty="0"/>
                      <a:t>아이템</a:t>
                    </a:r>
                  </a:p>
                </p:txBody>
              </p:sp>
              <p:sp>
                <p:nvSpPr>
                  <p:cNvPr id="102" name="직사각형 101">
                    <a:extLst>
                      <a:ext uri="{FF2B5EF4-FFF2-40B4-BE49-F238E27FC236}">
                        <a16:creationId xmlns:a16="http://schemas.microsoft.com/office/drawing/2014/main" id="{B6504CE5-E80A-4032-BC2F-A175656E4A19}"/>
                      </a:ext>
                    </a:extLst>
                  </p:cNvPr>
                  <p:cNvSpPr/>
                  <p:nvPr/>
                </p:nvSpPr>
                <p:spPr>
                  <a:xfrm>
                    <a:off x="772856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0673A818-1771-4623-8922-C9C735B6029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3225" y="876705"/>
                    <a:ext cx="84250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UI &amp; UX</a:t>
                    </a:r>
                    <a:endParaRPr lang="ko-KR" altLang="en-US" sz="1300" dirty="0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E42AA93E-4843-410B-821E-C9C07EAA515B}"/>
                      </a:ext>
                    </a:extLst>
                  </p:cNvPr>
                  <p:cNvGrpSpPr/>
                  <p:nvPr/>
                </p:nvGrpSpPr>
                <p:grpSpPr>
                  <a:xfrm>
                    <a:off x="1429138" y="807872"/>
                    <a:ext cx="2858792" cy="492443"/>
                    <a:chOff x="1429138" y="807872"/>
                    <a:chExt cx="2858792" cy="492443"/>
                  </a:xfrm>
                </p:grpSpPr>
                <p:sp>
                  <p:nvSpPr>
                    <p:cNvPr id="114" name="직사각형 113">
                      <a:extLst>
                        <a:ext uri="{FF2B5EF4-FFF2-40B4-BE49-F238E27FC236}">
                          <a16:creationId xmlns:a16="http://schemas.microsoft.com/office/drawing/2014/main" id="{3B243ED9-A1EF-4D11-BD68-48FE5F62D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3731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91260F56-659F-4C3D-BE80-D5394CE57D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553" y="807872"/>
                      <a:ext cx="9513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유사 게임</a:t>
                      </a:r>
                      <a:endParaRPr lang="en-US" altLang="ko-KR" sz="1300" dirty="0"/>
                    </a:p>
                    <a:p>
                      <a:pPr algn="ctr"/>
                      <a:r>
                        <a:rPr lang="ko-KR" altLang="en-US" sz="1300" dirty="0"/>
                        <a:t>비교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821D7A6-24F9-477E-807E-F3E8B8DD87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9110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E67F2E00-A95B-4B57-8B2B-733C3372AC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138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1CF2798F-AB64-46B0-9070-349DFAC054FE}"/>
                      </a:ext>
                    </a:extLst>
                  </p:cNvPr>
                  <p:cNvGrpSpPr/>
                  <p:nvPr/>
                </p:nvGrpSpPr>
                <p:grpSpPr>
                  <a:xfrm>
                    <a:off x="5708430" y="826840"/>
                    <a:ext cx="1011822" cy="430091"/>
                    <a:chOff x="5870306" y="387644"/>
                    <a:chExt cx="1011822" cy="430091"/>
                  </a:xfrm>
                </p:grpSpPr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893EDD59-F059-4B1C-9D20-926029FDF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0306" y="387644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C3B80159-31F9-4956-A4E7-7E3EB11B84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6541" y="449839"/>
                      <a:ext cx="699352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캐릭터</a:t>
                      </a:r>
                    </a:p>
                  </p:txBody>
                </p:sp>
              </p:grp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8FF3A401-BD93-42B9-9C10-DB5CA375855C}"/>
                      </a:ext>
                    </a:extLst>
                  </p:cNvPr>
                  <p:cNvSpPr/>
                  <p:nvPr/>
                </p:nvSpPr>
                <p:spPr>
                  <a:xfrm>
                    <a:off x="8745648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474B6EE-5D4D-4A10-AD2E-54D1FC86A425}"/>
                      </a:ext>
                    </a:extLst>
                  </p:cNvPr>
                  <p:cNvSpPr txBox="1"/>
                  <p:nvPr/>
                </p:nvSpPr>
                <p:spPr>
                  <a:xfrm>
                    <a:off x="8830307" y="791684"/>
                    <a:ext cx="842503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Flow Chart</a:t>
                    </a:r>
                    <a:endParaRPr lang="ko-KR" altLang="en-US" sz="1300" dirty="0"/>
                  </a:p>
                </p:txBody>
              </p:sp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4C713002-4FA2-45A9-A959-A923CEECBBFC}"/>
                      </a:ext>
                    </a:extLst>
                  </p:cNvPr>
                  <p:cNvSpPr/>
                  <p:nvPr/>
                </p:nvSpPr>
                <p:spPr>
                  <a:xfrm>
                    <a:off x="11183252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B0798E3-0589-4235-BE81-E31FBC1C8A44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2252" y="901330"/>
                    <a:ext cx="865979" cy="296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기대효과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837AAE2-B857-41F1-8E43-4F62496756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408" y="884373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게임 정보</a:t>
                    </a:r>
                  </a:p>
                </p:txBody>
              </p:sp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D43F0D02-E51B-48AB-B4B5-47E7959E2013}"/>
                      </a:ext>
                    </a:extLst>
                  </p:cNvPr>
                  <p:cNvSpPr/>
                  <p:nvPr/>
                </p:nvSpPr>
                <p:spPr>
                  <a:xfrm>
                    <a:off x="2448" y="825994"/>
                    <a:ext cx="1425265" cy="4307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EC2B2D-6569-42C5-91D7-5509088E6861}"/>
                  </a:ext>
                </a:extLst>
              </p:cNvPr>
              <p:cNvSpPr txBox="1"/>
              <p:nvPr/>
            </p:nvSpPr>
            <p:spPr>
              <a:xfrm>
                <a:off x="4232262" y="879993"/>
                <a:ext cx="1478623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b="1" dirty="0"/>
                  <a:t>Ⅱ. </a:t>
                </a:r>
                <a:r>
                  <a:rPr lang="ko-KR" altLang="en-US" sz="1700" b="1" dirty="0"/>
                  <a:t>게임 컨셉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6A0CD98-C12B-4FB4-BBCA-90B8064FDD2F}"/>
                  </a:ext>
                </a:extLst>
              </p:cNvPr>
              <p:cNvSpPr txBox="1"/>
              <p:nvPr/>
            </p:nvSpPr>
            <p:spPr>
              <a:xfrm>
                <a:off x="-131262" y="888524"/>
                <a:ext cx="164843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/>
                  <a:t>Ⅰ. </a:t>
                </a:r>
                <a:r>
                  <a:rPr lang="ko-KR" altLang="en-US" sz="1700" dirty="0"/>
                  <a:t>게임 개괄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A814799-7E53-4797-8E56-30994C836FD3}"/>
                </a:ext>
              </a:extLst>
            </p:cNvPr>
            <p:cNvSpPr txBox="1"/>
            <p:nvPr/>
          </p:nvSpPr>
          <p:spPr>
            <a:xfrm>
              <a:off x="2380398" y="813475"/>
              <a:ext cx="10118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목적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재미요소</a:t>
              </a:r>
            </a:p>
          </p:txBody>
        </p:sp>
      </p:grpSp>
      <p:graphicFrame>
        <p:nvGraphicFramePr>
          <p:cNvPr id="64" name="표 26">
            <a:extLst>
              <a:ext uri="{FF2B5EF4-FFF2-40B4-BE49-F238E27FC236}">
                <a16:creationId xmlns:a16="http://schemas.microsoft.com/office/drawing/2014/main" id="{65295520-2C14-4248-98E6-C99B0ACB6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45732"/>
              </p:ext>
            </p:extLst>
          </p:nvPr>
        </p:nvGraphicFramePr>
        <p:xfrm>
          <a:off x="316273" y="1576511"/>
          <a:ext cx="11692112" cy="353151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105036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797672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1360680">
                  <a:extLst>
                    <a:ext uri="{9D8B030D-6E8A-4147-A177-3AD203B41FA5}">
                      <a16:colId xmlns:a16="http://schemas.microsoft.com/office/drawing/2014/main" val="3763523875"/>
                    </a:ext>
                  </a:extLst>
                </a:gridCol>
                <a:gridCol w="2714362">
                  <a:extLst>
                    <a:ext uri="{9D8B030D-6E8A-4147-A177-3AD203B41FA5}">
                      <a16:colId xmlns:a16="http://schemas.microsoft.com/office/drawing/2014/main" val="3989355731"/>
                    </a:ext>
                  </a:extLst>
                </a:gridCol>
                <a:gridCol w="2714362">
                  <a:extLst>
                    <a:ext uri="{9D8B030D-6E8A-4147-A177-3AD203B41FA5}">
                      <a16:colId xmlns:a16="http://schemas.microsoft.com/office/drawing/2014/main" val="1137808034"/>
                    </a:ext>
                  </a:extLst>
                </a:gridCol>
              </a:tblGrid>
              <a:tr h="230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총기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구분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인게임 예시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상세 설명</a:t>
                      </a:r>
                      <a:endParaRPr lang="en-US" altLang="ko-KR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360201">
                <a:tc rowSpan="7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TRG</a:t>
                      </a:r>
                      <a:endParaRPr lang="ko-KR" altLang="en-US" sz="10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-    </a:t>
                      </a:r>
                      <a:r>
                        <a:rPr lang="ko-KR" altLang="en-US" sz="1500" b="0" dirty="0"/>
                        <a:t>전체적인 외관으로 </a:t>
                      </a:r>
                      <a:endParaRPr lang="en-US" altLang="ko-KR" sz="1500" b="0" dirty="0"/>
                    </a:p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     </a:t>
                      </a:r>
                      <a:r>
                        <a:rPr lang="ko-KR" altLang="en-US" sz="1500" b="0" dirty="0"/>
                        <a:t>흠집이 있어</a:t>
                      </a:r>
                      <a:r>
                        <a:rPr lang="en-US" altLang="ko-KR" sz="1500" b="0" baseline="0" dirty="0"/>
                        <a:t> </a:t>
                      </a:r>
                      <a:r>
                        <a:rPr lang="ko-KR" altLang="en-US" sz="1500" b="0" dirty="0"/>
                        <a:t>보임</a:t>
                      </a:r>
                      <a:endParaRPr lang="en-US" altLang="ko-KR" sz="1500" b="0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535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데미지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120 </a:t>
                      </a:r>
                      <a:r>
                        <a:rPr lang="ko-KR" altLang="en-US" sz="1000" dirty="0"/>
                        <a:t>고정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34879"/>
                  </a:ext>
                </a:extLst>
              </a:tr>
              <a:tr h="515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거리상</a:t>
                      </a:r>
                      <a:endParaRPr lang="en-US" altLang="ko-KR" sz="1000" dirty="0"/>
                    </a:p>
                    <a:p>
                      <a:pPr algn="ctr"/>
                      <a:r>
                        <a:rPr lang="ko-KR" altLang="en-US" sz="1000" dirty="0"/>
                        <a:t>데미지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변화</a:t>
                      </a:r>
                      <a:endParaRPr lang="en-US" altLang="ko-KR" sz="1000" dirty="0"/>
                    </a:p>
                    <a:p>
                      <a:pPr algn="ctr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없음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211580"/>
                  </a:ext>
                </a:extLst>
              </a:tr>
              <a:tr h="2301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인게임 총알 박힌 모습 </a:t>
                      </a: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가지 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482435"/>
                  </a:ext>
                </a:extLst>
              </a:tr>
              <a:tr h="4872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장탄수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탄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무제한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-    </a:t>
                      </a:r>
                      <a:r>
                        <a:rPr lang="ko-KR" altLang="en-US" sz="1500" b="0" dirty="0"/>
                        <a:t>총알이 박히는 임팩트가  </a:t>
                      </a:r>
                      <a:endParaRPr lang="en-US" altLang="ko-KR" sz="1500" b="0" dirty="0"/>
                    </a:p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     </a:t>
                      </a:r>
                      <a:r>
                        <a:rPr lang="ko-KR" altLang="en-US" sz="1500" b="0" dirty="0"/>
                        <a:t>사용되며</a:t>
                      </a:r>
                      <a:r>
                        <a:rPr lang="en-US" altLang="ko-KR" sz="1500" b="0" dirty="0"/>
                        <a:t>, 2</a:t>
                      </a:r>
                      <a:r>
                        <a:rPr lang="ko-KR" altLang="en-US" sz="1500" b="0" dirty="0"/>
                        <a:t>가지 종류로 </a:t>
                      </a:r>
                      <a:endParaRPr lang="en-US" altLang="ko-KR" sz="1500" b="0" dirty="0"/>
                    </a:p>
                    <a:p>
                      <a:pPr marL="0" indent="0">
                        <a:buNone/>
                      </a:pPr>
                      <a:r>
                        <a:rPr lang="en-US" altLang="ko-KR" sz="1500" b="0" baseline="0" dirty="0"/>
                        <a:t>     </a:t>
                      </a:r>
                      <a:r>
                        <a:rPr lang="en-US" altLang="ko-KR" sz="1500" b="0" dirty="0">
                          <a:solidFill>
                            <a:srgbClr val="FF0000"/>
                          </a:solidFill>
                        </a:rPr>
                        <a:t>50%</a:t>
                      </a:r>
                      <a:r>
                        <a:rPr lang="en-US" altLang="ko-KR" sz="1500" b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500" b="0" baseline="0" dirty="0">
                          <a:solidFill>
                            <a:srgbClr val="FF0000"/>
                          </a:solidFill>
                        </a:rPr>
                        <a:t>확률</a:t>
                      </a:r>
                      <a:r>
                        <a:rPr lang="ko-KR" altLang="en-US" sz="1500" b="0" baseline="0" dirty="0"/>
                        <a:t>로</a:t>
                      </a:r>
                      <a:r>
                        <a:rPr lang="en-US" altLang="ko-KR" sz="1500" b="0" baseline="0" dirty="0"/>
                        <a:t> </a:t>
                      </a:r>
                      <a:r>
                        <a:rPr lang="ko-KR" altLang="en-US" sz="1500" b="0" baseline="0" dirty="0"/>
                        <a:t>출력</a:t>
                      </a:r>
                      <a:endParaRPr lang="ko-KR" altLang="en-US" sz="15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5361"/>
                  </a:ext>
                </a:extLst>
              </a:tr>
              <a:tr h="444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줌 배율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배율</a:t>
                      </a:r>
                      <a:r>
                        <a:rPr lang="en-US" altLang="ko-KR" sz="1000" dirty="0"/>
                        <a:t>(300%</a:t>
                      </a:r>
                      <a:r>
                        <a:rPr lang="ko-KR" altLang="en-US" sz="1000" baseline="0" dirty="0"/>
                        <a:t> 확대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15462"/>
                  </a:ext>
                </a:extLst>
              </a:tr>
              <a:tr h="701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임팩트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1875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69" y="1827099"/>
            <a:ext cx="4092553" cy="328092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86" y="1826134"/>
            <a:ext cx="2620395" cy="140795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9" t="22893" r="53256" b="61736"/>
          <a:stretch/>
        </p:blipFill>
        <p:spPr>
          <a:xfrm>
            <a:off x="6603499" y="3487706"/>
            <a:ext cx="2655568" cy="1620316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6742865" y="4089302"/>
            <a:ext cx="1070360" cy="874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8001800" y="4089302"/>
            <a:ext cx="1070360" cy="874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7161181" y="3780746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8413230" y="3760209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8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551343"/>
              </p:ext>
            </p:extLst>
          </p:nvPr>
        </p:nvGraphicFramePr>
        <p:xfrm>
          <a:off x="388144" y="1607314"/>
          <a:ext cx="11415712" cy="527199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57887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2247350">
                  <a:extLst>
                    <a:ext uri="{9D8B030D-6E8A-4147-A177-3AD203B41FA5}">
                      <a16:colId xmlns:a16="http://schemas.microsoft.com/office/drawing/2014/main" val="2838880781"/>
                    </a:ext>
                  </a:extLst>
                </a:gridCol>
                <a:gridCol w="1902619">
                  <a:extLst>
                    <a:ext uri="{9D8B030D-6E8A-4147-A177-3AD203B41FA5}">
                      <a16:colId xmlns:a16="http://schemas.microsoft.com/office/drawing/2014/main" val="357821159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058335755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2433185855"/>
                    </a:ext>
                  </a:extLst>
                </a:gridCol>
                <a:gridCol w="1902618">
                  <a:extLst>
                    <a:ext uri="{9D8B030D-6E8A-4147-A177-3AD203B41FA5}">
                      <a16:colId xmlns:a16="http://schemas.microsoft.com/office/drawing/2014/main" val="2735246168"/>
                    </a:ext>
                  </a:extLst>
                </a:gridCol>
                <a:gridCol w="1902619">
                  <a:extLst>
                    <a:ext uri="{9D8B030D-6E8A-4147-A177-3AD203B41FA5}">
                      <a16:colId xmlns:a16="http://schemas.microsoft.com/office/drawing/2014/main" val="3431520762"/>
                    </a:ext>
                  </a:extLst>
                </a:gridCol>
              </a:tblGrid>
              <a:tr h="279384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인터페이스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Index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Name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Image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Index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Name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Image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439775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IT_1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공통 버튼</a:t>
                      </a:r>
                      <a:endParaRPr lang="en-US" altLang="ko-KR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IT_6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_3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IT_2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_1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IT_7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12709"/>
                  </a:ext>
                </a:extLst>
              </a:tr>
              <a:tr h="62789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IT_3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환경설정 </a:t>
                      </a:r>
                      <a:r>
                        <a:rPr lang="en-US" altLang="ko-KR" sz="1300" b="1" dirty="0"/>
                        <a:t>&amp; </a:t>
                      </a:r>
                      <a:r>
                        <a:rPr lang="ko-KR" altLang="en-US" sz="1300" b="1" dirty="0"/>
                        <a:t>게임 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IT_8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스크롤 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3102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IT_4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게임 이름 </a:t>
                      </a:r>
                      <a:r>
                        <a:rPr lang="en-US" altLang="ko-KR" sz="1300" b="1" dirty="0"/>
                        <a:t>&amp; </a:t>
                      </a:r>
                      <a:r>
                        <a:rPr lang="ko-KR" altLang="en-US" sz="1300" b="1" dirty="0"/>
                        <a:t>시작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IT_9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259047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IT_5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_2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IT_10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‘X’</a:t>
                      </a:r>
                      <a:r>
                        <a:rPr lang="ko-KR" altLang="en-US" sz="1300" b="1" dirty="0"/>
                        <a:t>표기 배경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99746"/>
                  </a:ext>
                </a:extLst>
              </a:tr>
              <a:tr h="280365">
                <a:tc gridSpan="4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인터페이스 사용 용도 예시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82213"/>
                  </a:ext>
                </a:extLst>
              </a:tr>
              <a:tr h="1241870">
                <a:tc grid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인게임에 사용될 컨셉 이미지로 홀로그램 느낌을 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알림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버튼</a:t>
                      </a:r>
                      <a:r>
                        <a:rPr lang="en-US" altLang="ko-KR" sz="1300" b="1" dirty="0"/>
                        <a:t> </a:t>
                      </a:r>
                      <a:r>
                        <a:rPr lang="ko-KR" altLang="en-US" sz="1300" b="1" dirty="0"/>
                        <a:t>등 다양하게 쓰임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05820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C7B10680-A01E-4B9E-A330-BBB98344E279}"/>
              </a:ext>
            </a:extLst>
          </p:cNvPr>
          <p:cNvSpPr txBox="1"/>
          <p:nvPr/>
        </p:nvSpPr>
        <p:spPr>
          <a:xfrm>
            <a:off x="8923822" y="137903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네이버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E1F24F-7E07-44CF-8055-8CB178BBCBD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EB3F91A-F3EF-458E-A36D-E92600FFE2E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DB4DCE1-D6EF-44FB-89B1-EBEE327B241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A0F1E9E-ECA2-4A9D-A2B6-CBD9F809299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E3E88DB8-4E39-4146-9F70-AE88076853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8D54F040-203F-4434-A66B-443C4BF48366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BA2F3C2D-8B9C-45E4-A208-CD3B8FF0E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E480098B-47DF-4460-B7C4-0BB272CDB5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032FF27E-45AE-41EC-9C13-CE9B3C470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F18C182E-40D9-4D6E-81A6-BFDA596692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직사각형 81">
                      <a:extLst>
                        <a:ext uri="{FF2B5EF4-FFF2-40B4-BE49-F238E27FC236}">
                          <a16:creationId xmlns:a16="http://schemas.microsoft.com/office/drawing/2014/main" id="{1662FCDE-632D-4685-975B-03008BFB3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27A6572-6F45-4F35-9E45-3D99448C5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DB22CB19-FC57-45F3-9823-7D66D2ACF8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60667708-0DDE-4554-9109-E99F94CAE3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F72172FB-795D-4706-9699-2814C85EF5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DABDDF9F-5130-4674-9A16-D9C0C22E6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DE2E45D6-C000-46FE-B6E5-ED6867AFD5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5" name="그룹 84">
                      <a:extLst>
                        <a:ext uri="{FF2B5EF4-FFF2-40B4-BE49-F238E27FC236}">
                          <a16:creationId xmlns:a16="http://schemas.microsoft.com/office/drawing/2014/main" id="{7C2AE084-88F0-4083-BD93-83CEFA828B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DE165D6F-6988-4D64-AA6C-DB88D8C2E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300FAB97-B061-49DE-92B4-857316E421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D7D50341-B03F-4EC4-8497-A7E76F946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233A41E-BE43-47A2-A307-CC42A11049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AF262AFD-3873-4111-A1BB-4E33BCE70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F8CABCE2-FFC9-4458-9933-E048CA3713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103A77FE-642E-42B4-AA2C-AB903EB18C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98310C3C-E9AC-4627-B8D8-07924DFDA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D50DAEA-8062-4ADD-985E-F7D490C1D966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A4192A-276F-4556-9BC1-DE7A707176E7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B6413DA-BB7E-49EE-B0BA-4C1027BC59C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2DCAC2-33F3-4024-A8DA-DA3D2CA6DB8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12" name="그림 11" descr="표지판, 앉아있는, 장대, 검은색이(가) 표시된 사진&#10;&#10;자동 생성된 설명">
            <a:extLst>
              <a:ext uri="{FF2B5EF4-FFF2-40B4-BE49-F238E27FC236}">
                <a16:creationId xmlns:a16="http://schemas.microsoft.com/office/drawing/2014/main" id="{95B09BE5-CF30-48FD-9F74-A3F2724E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" b="1732"/>
          <a:stretch/>
        </p:blipFill>
        <p:spPr>
          <a:xfrm>
            <a:off x="8740388" y="5677988"/>
            <a:ext cx="1970683" cy="1201315"/>
          </a:xfrm>
          <a:prstGeom prst="rect">
            <a:avLst/>
          </a:prstGeom>
        </p:spPr>
      </p:pic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B4A66F04-C55A-4181-A476-54C89B4A5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0" t="31715" r="13756" b="41426"/>
          <a:stretch/>
        </p:blipFill>
        <p:spPr>
          <a:xfrm>
            <a:off x="4387762" y="3483928"/>
            <a:ext cx="1593807" cy="5934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4F0E1A-AF9B-4A7E-A9D5-471BCBDA9A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0" t="28277" r="12708" b="67123"/>
          <a:stretch/>
        </p:blipFill>
        <p:spPr>
          <a:xfrm>
            <a:off x="4387763" y="2251494"/>
            <a:ext cx="1577471" cy="5632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5EFA24D-29BE-4F20-BFF9-026D97222A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5" t="23306" r="22653" b="72094"/>
          <a:stretch/>
        </p:blipFill>
        <p:spPr>
          <a:xfrm>
            <a:off x="10173300" y="2210159"/>
            <a:ext cx="1356845" cy="6045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B1FE7E-309C-4AFA-AE5C-96E6F9373F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7" t="18533" r="12591" b="76867"/>
          <a:stretch/>
        </p:blipFill>
        <p:spPr>
          <a:xfrm>
            <a:off x="4387762" y="2861411"/>
            <a:ext cx="1577471" cy="593445"/>
          </a:xfrm>
          <a:prstGeom prst="rect">
            <a:avLst/>
          </a:prstGeom>
        </p:spPr>
      </p:pic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B1CD4277-2D2B-4857-AA78-832287102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1" t="65542" r="5592" b="3148"/>
          <a:stretch/>
        </p:blipFill>
        <p:spPr>
          <a:xfrm>
            <a:off x="4389197" y="4132075"/>
            <a:ext cx="1592371" cy="593445"/>
          </a:xfrm>
          <a:prstGeom prst="rect">
            <a:avLst/>
          </a:prstGeom>
        </p:spPr>
      </p:pic>
      <p:pic>
        <p:nvPicPr>
          <p:cNvPr id="50" name="그림 49" descr="컴퓨터이(가) 표시된 사진&#10;&#10;자동 생성된 설명">
            <a:extLst>
              <a:ext uri="{FF2B5EF4-FFF2-40B4-BE49-F238E27FC236}">
                <a16:creationId xmlns:a16="http://schemas.microsoft.com/office/drawing/2014/main" id="{F63F1583-5D21-4527-824D-ED8BDB810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t="4002" r="51464" b="28274"/>
          <a:stretch/>
        </p:blipFill>
        <p:spPr>
          <a:xfrm>
            <a:off x="4389197" y="4770512"/>
            <a:ext cx="1592371" cy="593445"/>
          </a:xfrm>
          <a:prstGeom prst="rect">
            <a:avLst/>
          </a:prstGeom>
        </p:spPr>
      </p:pic>
      <p:pic>
        <p:nvPicPr>
          <p:cNvPr id="51" name="그림 50" descr="컴퓨터이(가) 표시된 사진&#10;&#10;자동 생성된 설명">
            <a:extLst>
              <a:ext uri="{FF2B5EF4-FFF2-40B4-BE49-F238E27FC236}">
                <a16:creationId xmlns:a16="http://schemas.microsoft.com/office/drawing/2014/main" id="{9975BBB1-EBC3-417D-B1BF-C5971501F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91360" r="53825" b="2428"/>
          <a:stretch/>
        </p:blipFill>
        <p:spPr>
          <a:xfrm>
            <a:off x="10054818" y="2855815"/>
            <a:ext cx="1593807" cy="593444"/>
          </a:xfrm>
          <a:prstGeom prst="rect">
            <a:avLst/>
          </a:prstGeom>
        </p:spPr>
      </p:pic>
      <p:pic>
        <p:nvPicPr>
          <p:cNvPr id="52" name="그림 51" descr="컴퓨터이(가) 표시된 사진&#10;&#10;자동 생성된 설명">
            <a:extLst>
              <a:ext uri="{FF2B5EF4-FFF2-40B4-BE49-F238E27FC236}">
                <a16:creationId xmlns:a16="http://schemas.microsoft.com/office/drawing/2014/main" id="{DA0EB7F7-2767-45B5-A4C3-7CBDF41EB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t="72950" r="53959" b="19877"/>
          <a:stretch/>
        </p:blipFill>
        <p:spPr>
          <a:xfrm>
            <a:off x="10054818" y="3500101"/>
            <a:ext cx="1593807" cy="522778"/>
          </a:xfrm>
          <a:prstGeom prst="rect">
            <a:avLst/>
          </a:prstGeom>
        </p:spPr>
      </p:pic>
      <p:pic>
        <p:nvPicPr>
          <p:cNvPr id="58" name="그림 57" descr="컴퓨터이(가) 표시된 사진&#10;&#10;자동 생성된 설명">
            <a:extLst>
              <a:ext uri="{FF2B5EF4-FFF2-40B4-BE49-F238E27FC236}">
                <a16:creationId xmlns:a16="http://schemas.microsoft.com/office/drawing/2014/main" id="{A4C8CF4A-33EC-4476-8EB5-F5612F597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4782" r="13746" b="85609"/>
          <a:stretch/>
        </p:blipFill>
        <p:spPr>
          <a:xfrm>
            <a:off x="9982621" y="4106838"/>
            <a:ext cx="1716605" cy="59344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26B88C08-5753-40E6-B988-4D3A1772FBEB}"/>
              </a:ext>
            </a:extLst>
          </p:cNvPr>
          <p:cNvGrpSpPr/>
          <p:nvPr/>
        </p:nvGrpSpPr>
        <p:grpSpPr>
          <a:xfrm>
            <a:off x="10469726" y="4610605"/>
            <a:ext cx="859601" cy="837775"/>
            <a:chOff x="0" y="0"/>
            <a:chExt cx="640553" cy="64008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2669F738-2A7C-4ED9-A1CE-D986A92CC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522" b="46014" l="94087" r="985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24" t="42085" r="848" b="53549"/>
            <a:stretch/>
          </p:blipFill>
          <p:spPr bwMode="auto">
            <a:xfrm rot="16200000">
              <a:off x="-72072" y="72072"/>
              <a:ext cx="640080" cy="4959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9" name="Text Box 478">
              <a:extLst>
                <a:ext uri="{FF2B5EF4-FFF2-40B4-BE49-F238E27FC236}">
                  <a16:creationId xmlns:a16="http://schemas.microsoft.com/office/drawing/2014/main" id="{330B2CA7-5585-42A2-8C68-E28104FE5B05}"/>
                </a:ext>
              </a:extLst>
            </p:cNvPr>
            <p:cNvSpPr txBox="1"/>
            <p:nvPr/>
          </p:nvSpPr>
          <p:spPr>
            <a:xfrm>
              <a:off x="195418" y="209243"/>
              <a:ext cx="445135" cy="3384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kern="1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X</a:t>
              </a:r>
              <a:endParaRPr 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1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857020"/>
              </p:ext>
            </p:extLst>
          </p:nvPr>
        </p:nvGraphicFramePr>
        <p:xfrm>
          <a:off x="0" y="1670806"/>
          <a:ext cx="12192000" cy="518719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3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진행 흐름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91395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2" name="모서리가 둥근 직사각형 1"/>
          <p:cNvSpPr/>
          <p:nvPr/>
        </p:nvSpPr>
        <p:spPr>
          <a:xfrm>
            <a:off x="386924" y="2411047"/>
            <a:ext cx="106403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인트로 화면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420829" y="4112747"/>
            <a:ext cx="98734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로비 화면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6024309" y="405125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전투 시작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6021546" y="2902509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아이템</a:t>
            </a:r>
            <a:endParaRPr lang="en-US" altLang="ko-KR" sz="11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선택</a:t>
            </a:r>
          </a:p>
        </p:txBody>
      </p:sp>
      <p:sp>
        <p:nvSpPr>
          <p:cNvPr id="8" name="순서도: 판단 7"/>
          <p:cNvSpPr/>
          <p:nvPr/>
        </p:nvSpPr>
        <p:spPr>
          <a:xfrm>
            <a:off x="7242926" y="3800845"/>
            <a:ext cx="1783158" cy="96425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라운드를 달성 했는가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1" name="직선 화살표 연결선 10"/>
          <p:cNvCxnSpPr>
            <a:cxnSpLocks/>
            <a:stCxn id="2" idx="2"/>
            <a:endCxn id="105" idx="0"/>
          </p:cNvCxnSpPr>
          <p:nvPr/>
        </p:nvCxnSpPr>
        <p:spPr>
          <a:xfrm>
            <a:off x="918939" y="2868247"/>
            <a:ext cx="73" cy="3576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cxnSpLocks/>
            <a:stCxn id="105" idx="2"/>
            <a:endCxn id="76" idx="0"/>
          </p:cNvCxnSpPr>
          <p:nvPr/>
        </p:nvCxnSpPr>
        <p:spPr>
          <a:xfrm flipH="1">
            <a:off x="914503" y="3720101"/>
            <a:ext cx="4509" cy="3926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cxnSpLocks/>
            <a:stCxn id="81" idx="2"/>
            <a:endCxn id="80" idx="0"/>
          </p:cNvCxnSpPr>
          <p:nvPr/>
        </p:nvCxnSpPr>
        <p:spPr>
          <a:xfrm>
            <a:off x="6431465" y="3359709"/>
            <a:ext cx="2763" cy="691547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>
            <a:cxnSpLocks/>
            <a:stCxn id="8" idx="2"/>
            <a:endCxn id="166" idx="0"/>
          </p:cNvCxnSpPr>
          <p:nvPr/>
        </p:nvCxnSpPr>
        <p:spPr>
          <a:xfrm flipH="1">
            <a:off x="8133429" y="4765099"/>
            <a:ext cx="1076" cy="43478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/>
          <p:cNvCxnSpPr>
            <a:cxnSpLocks/>
            <a:stCxn id="8" idx="0"/>
            <a:endCxn id="165" idx="2"/>
          </p:cNvCxnSpPr>
          <p:nvPr/>
        </p:nvCxnSpPr>
        <p:spPr>
          <a:xfrm flipH="1" flipV="1">
            <a:off x="8133429" y="3366059"/>
            <a:ext cx="1076" cy="4347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꺾인 연결선 278"/>
          <p:cNvCxnSpPr>
            <a:cxnSpLocks/>
            <a:stCxn id="187" idx="3"/>
            <a:endCxn id="104" idx="1"/>
          </p:cNvCxnSpPr>
          <p:nvPr/>
        </p:nvCxnSpPr>
        <p:spPr>
          <a:xfrm flipV="1">
            <a:off x="10607884" y="4289803"/>
            <a:ext cx="554613" cy="11382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/>
          <p:cNvSpPr txBox="1"/>
          <p:nvPr/>
        </p:nvSpPr>
        <p:spPr>
          <a:xfrm>
            <a:off x="10095206" y="47020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8153210" y="353334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B4ECE84-C322-4163-B854-FA90B5BAE201}"/>
              </a:ext>
            </a:extLst>
          </p:cNvPr>
          <p:cNvSpPr/>
          <p:nvPr/>
        </p:nvSpPr>
        <p:spPr>
          <a:xfrm>
            <a:off x="4807917" y="405437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매칭</a:t>
            </a: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272D22D-5035-4949-B587-677DD487A57C}"/>
              </a:ext>
            </a:extLst>
          </p:cNvPr>
          <p:cNvCxnSpPr>
            <a:cxnSpLocks/>
            <a:stCxn id="107" idx="3"/>
            <a:endCxn id="80" idx="1"/>
          </p:cNvCxnSpPr>
          <p:nvPr/>
        </p:nvCxnSpPr>
        <p:spPr>
          <a:xfrm flipV="1">
            <a:off x="5627755" y="4279856"/>
            <a:ext cx="396554" cy="3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cxnSp>
        <p:nvCxnSpPr>
          <p:cNvPr id="148" name="꺾인 연결선 89">
            <a:extLst>
              <a:ext uri="{FF2B5EF4-FFF2-40B4-BE49-F238E27FC236}">
                <a16:creationId xmlns:a16="http://schemas.microsoft.com/office/drawing/2014/main" id="{A4042F68-7067-47E6-A43E-68CD2B89C10F}"/>
              </a:ext>
            </a:extLst>
          </p:cNvPr>
          <p:cNvCxnSpPr>
            <a:cxnSpLocks/>
            <a:endCxn id="106" idx="2"/>
          </p:cNvCxnSpPr>
          <p:nvPr/>
        </p:nvCxnSpPr>
        <p:spPr>
          <a:xfrm flipV="1">
            <a:off x="2902540" y="5528579"/>
            <a:ext cx="1088053" cy="75902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31DA2CD2-9284-437A-B561-093A158235F0}"/>
              </a:ext>
            </a:extLst>
          </p:cNvPr>
          <p:cNvCxnSpPr>
            <a:cxnSpLocks/>
            <a:stCxn id="80" idx="3"/>
            <a:endCxn id="8" idx="1"/>
          </p:cNvCxnSpPr>
          <p:nvPr/>
        </p:nvCxnSpPr>
        <p:spPr>
          <a:xfrm>
            <a:off x="6844147" y="4279856"/>
            <a:ext cx="398779" cy="3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1827E00-8A9F-47DB-84F6-543167EA00E0}"/>
              </a:ext>
            </a:extLst>
          </p:cNvPr>
          <p:cNvSpPr/>
          <p:nvPr/>
        </p:nvSpPr>
        <p:spPr>
          <a:xfrm>
            <a:off x="7723510" y="2908859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패배</a:t>
            </a:r>
            <a:endParaRPr lang="en-US" altLang="ko-KR" sz="11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81EE9A2-4E89-41D8-BD83-6705638D870E}"/>
              </a:ext>
            </a:extLst>
          </p:cNvPr>
          <p:cNvSpPr/>
          <p:nvPr/>
        </p:nvSpPr>
        <p:spPr>
          <a:xfrm>
            <a:off x="7723510" y="5199885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승리</a:t>
            </a:r>
            <a:endParaRPr lang="en-US" altLang="ko-KR" sz="11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3" name="순서도: 판단 172">
            <a:extLst>
              <a:ext uri="{FF2B5EF4-FFF2-40B4-BE49-F238E27FC236}">
                <a16:creationId xmlns:a16="http://schemas.microsoft.com/office/drawing/2014/main" id="{87AA21D3-7F39-4CED-9A0C-69DAAC32667C}"/>
              </a:ext>
            </a:extLst>
          </p:cNvPr>
          <p:cNvSpPr/>
          <p:nvPr/>
        </p:nvSpPr>
        <p:spPr>
          <a:xfrm>
            <a:off x="9501539" y="3807676"/>
            <a:ext cx="1132330" cy="96425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처치를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했는가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5892949-AFCD-4A7B-BF66-BA76E207ED22}"/>
              </a:ext>
            </a:extLst>
          </p:cNvPr>
          <p:cNvSpPr/>
          <p:nvPr/>
        </p:nvSpPr>
        <p:spPr>
          <a:xfrm>
            <a:off x="9656255" y="2908859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골드</a:t>
            </a:r>
            <a:endParaRPr lang="en-US" altLang="ko-KR" sz="11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획득 실패</a:t>
            </a:r>
            <a:endParaRPr lang="en-US" altLang="ko-KR" sz="11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490733E-96DA-41E0-B483-E4CB82148935}"/>
              </a:ext>
            </a:extLst>
          </p:cNvPr>
          <p:cNvSpPr/>
          <p:nvPr/>
        </p:nvSpPr>
        <p:spPr>
          <a:xfrm>
            <a:off x="9530442" y="5165402"/>
            <a:ext cx="1077442" cy="5253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자신의 킬 수</a:t>
            </a:r>
            <a:endParaRPr lang="en-US" altLang="ko-KR" sz="11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 15</a:t>
            </a:r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 </a:t>
            </a:r>
            <a:r>
              <a:rPr lang="en-US" altLang="ko-KR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= </a:t>
            </a:r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골드획득</a:t>
            </a: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857823C1-EDF7-40FF-9FED-0AD75616E19B}"/>
              </a:ext>
            </a:extLst>
          </p:cNvPr>
          <p:cNvCxnSpPr>
            <a:cxnSpLocks/>
            <a:stCxn id="173" idx="2"/>
            <a:endCxn id="187" idx="0"/>
          </p:cNvCxnSpPr>
          <p:nvPr/>
        </p:nvCxnSpPr>
        <p:spPr>
          <a:xfrm>
            <a:off x="10067704" y="4771930"/>
            <a:ext cx="1459" cy="39347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72155541-4F15-4F59-B4A9-A1F7917EEC3C}"/>
              </a:ext>
            </a:extLst>
          </p:cNvPr>
          <p:cNvCxnSpPr>
            <a:cxnSpLocks/>
            <a:stCxn id="173" idx="0"/>
            <a:endCxn id="180" idx="2"/>
          </p:cNvCxnSpPr>
          <p:nvPr/>
        </p:nvCxnSpPr>
        <p:spPr>
          <a:xfrm flipH="1" flipV="1">
            <a:off x="10066174" y="3366059"/>
            <a:ext cx="1530" cy="4416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77D21E92-858C-45D3-B144-55800819C992}"/>
              </a:ext>
            </a:extLst>
          </p:cNvPr>
          <p:cNvSpPr txBox="1"/>
          <p:nvPr/>
        </p:nvSpPr>
        <p:spPr>
          <a:xfrm>
            <a:off x="10081134" y="356083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67CFDF7-24AB-4AED-ADCD-E75F76357954}"/>
              </a:ext>
            </a:extLst>
          </p:cNvPr>
          <p:cNvSpPr txBox="1"/>
          <p:nvPr/>
        </p:nvSpPr>
        <p:spPr>
          <a:xfrm>
            <a:off x="8147563" y="47020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97" name="꺾인 연결선 105">
            <a:extLst>
              <a:ext uri="{FF2B5EF4-FFF2-40B4-BE49-F238E27FC236}">
                <a16:creationId xmlns:a16="http://schemas.microsoft.com/office/drawing/2014/main" id="{2D63A560-77B8-4AF7-B88A-B8FF5F43DB0C}"/>
              </a:ext>
            </a:extLst>
          </p:cNvPr>
          <p:cNvCxnSpPr>
            <a:cxnSpLocks/>
            <a:stCxn id="165" idx="3"/>
            <a:endCxn id="173" idx="1"/>
          </p:cNvCxnSpPr>
          <p:nvPr/>
        </p:nvCxnSpPr>
        <p:spPr>
          <a:xfrm>
            <a:off x="8543348" y="3137459"/>
            <a:ext cx="958191" cy="1152344"/>
          </a:xfrm>
          <a:prstGeom prst="bentConnector3">
            <a:avLst>
              <a:gd name="adj1" fmla="val 6789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꺾인 연결선 105">
            <a:extLst>
              <a:ext uri="{FF2B5EF4-FFF2-40B4-BE49-F238E27FC236}">
                <a16:creationId xmlns:a16="http://schemas.microsoft.com/office/drawing/2014/main" id="{FAA58AA0-FA49-4B33-B236-CB0C0CC5ADC1}"/>
              </a:ext>
            </a:extLst>
          </p:cNvPr>
          <p:cNvCxnSpPr>
            <a:cxnSpLocks/>
            <a:stCxn id="166" idx="3"/>
            <a:endCxn id="173" idx="1"/>
          </p:cNvCxnSpPr>
          <p:nvPr/>
        </p:nvCxnSpPr>
        <p:spPr>
          <a:xfrm flipV="1">
            <a:off x="8543348" y="4289803"/>
            <a:ext cx="958191" cy="1138682"/>
          </a:xfrm>
          <a:prstGeom prst="bentConnector3">
            <a:avLst>
              <a:gd name="adj1" fmla="val 6789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78">
            <a:extLst>
              <a:ext uri="{FF2B5EF4-FFF2-40B4-BE49-F238E27FC236}">
                <a16:creationId xmlns:a16="http://schemas.microsoft.com/office/drawing/2014/main" id="{0A7DB35B-FE01-459F-A1F9-0C6CAB07F9B0}"/>
              </a:ext>
            </a:extLst>
          </p:cNvPr>
          <p:cNvCxnSpPr>
            <a:cxnSpLocks/>
            <a:stCxn id="180" idx="3"/>
            <a:endCxn id="104" idx="1"/>
          </p:cNvCxnSpPr>
          <p:nvPr/>
        </p:nvCxnSpPr>
        <p:spPr>
          <a:xfrm>
            <a:off x="10476093" y="3137459"/>
            <a:ext cx="686404" cy="1152344"/>
          </a:xfrm>
          <a:prstGeom prst="bentConnector3">
            <a:avLst>
              <a:gd name="adj1" fmla="val 5971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556E73-BA6D-484C-BA15-E9ABC09A4394}"/>
              </a:ext>
            </a:extLst>
          </p:cNvPr>
          <p:cNvSpPr/>
          <p:nvPr/>
        </p:nvSpPr>
        <p:spPr>
          <a:xfrm>
            <a:off x="11162497" y="4061203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결과창</a:t>
            </a:r>
            <a:endParaRPr lang="en-US" altLang="ko-KR" sz="11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12" name="꺾인 연결선 278">
            <a:extLst>
              <a:ext uri="{FF2B5EF4-FFF2-40B4-BE49-F238E27FC236}">
                <a16:creationId xmlns:a16="http://schemas.microsoft.com/office/drawing/2014/main" id="{BCA229E2-1C16-4A72-8A7B-7FAD45D9CFC7}"/>
              </a:ext>
            </a:extLst>
          </p:cNvPr>
          <p:cNvCxnSpPr>
            <a:cxnSpLocks/>
            <a:stCxn id="104" idx="2"/>
            <a:endCxn id="76" idx="2"/>
          </p:cNvCxnSpPr>
          <p:nvPr/>
        </p:nvCxnSpPr>
        <p:spPr>
          <a:xfrm rot="5400000">
            <a:off x="6217688" y="-784781"/>
            <a:ext cx="51544" cy="10657913"/>
          </a:xfrm>
          <a:prstGeom prst="bentConnector3">
            <a:avLst>
              <a:gd name="adj1" fmla="val 426212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B4ECE84-C322-4163-B854-FA90B5BAE201}"/>
              </a:ext>
            </a:extLst>
          </p:cNvPr>
          <p:cNvSpPr/>
          <p:nvPr/>
        </p:nvSpPr>
        <p:spPr>
          <a:xfrm>
            <a:off x="3586374" y="405437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시작</a:t>
            </a:r>
            <a:endParaRPr lang="en-US" altLang="ko-KR" sz="11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버튼 입력</a:t>
            </a:r>
          </a:p>
        </p:txBody>
      </p:sp>
      <p:cxnSp>
        <p:nvCxnSpPr>
          <p:cNvPr id="113" name="직선 화살표 연결선 112"/>
          <p:cNvCxnSpPr>
            <a:endCxn id="95" idx="2"/>
          </p:cNvCxnSpPr>
          <p:nvPr/>
        </p:nvCxnSpPr>
        <p:spPr>
          <a:xfrm flipH="1" flipV="1">
            <a:off x="3996293" y="4511572"/>
            <a:ext cx="3402" cy="559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95" idx="3"/>
            <a:endCxn id="107" idx="1"/>
          </p:cNvCxnSpPr>
          <p:nvPr/>
        </p:nvCxnSpPr>
        <p:spPr>
          <a:xfrm>
            <a:off x="4406212" y="4282972"/>
            <a:ext cx="4017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3580674" y="5071379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지하철 맵</a:t>
            </a:r>
          </a:p>
        </p:txBody>
      </p:sp>
      <p:sp>
        <p:nvSpPr>
          <p:cNvPr id="91" name="화살표: 아래쪽 90">
            <a:extLst>
              <a:ext uri="{FF2B5EF4-FFF2-40B4-BE49-F238E27FC236}">
                <a16:creationId xmlns:a16="http://schemas.microsoft.com/office/drawing/2014/main" id="{EAADAAE6-9B6E-4FCE-A7E4-7B230E8C913A}"/>
              </a:ext>
            </a:extLst>
          </p:cNvPr>
          <p:cNvSpPr/>
          <p:nvPr/>
        </p:nvSpPr>
        <p:spPr>
          <a:xfrm>
            <a:off x="125283" y="2031569"/>
            <a:ext cx="275165" cy="3011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2" name="TextBox 89">
            <a:extLst>
              <a:ext uri="{FF2B5EF4-FFF2-40B4-BE49-F238E27FC236}">
                <a16:creationId xmlns:a16="http://schemas.microsoft.com/office/drawing/2014/main" id="{E0470020-4886-4B02-BC3C-644703545768}"/>
              </a:ext>
            </a:extLst>
          </p:cNvPr>
          <p:cNvSpPr txBox="1"/>
          <p:nvPr/>
        </p:nvSpPr>
        <p:spPr>
          <a:xfrm>
            <a:off x="301913" y="1979108"/>
            <a:ext cx="859410" cy="31379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Start!</a:t>
            </a:r>
            <a:endParaRPr lang="ko-KR" altLang="en-US" sz="15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5" name="순서도: 문서 104">
            <a:extLst>
              <a:ext uri="{FF2B5EF4-FFF2-40B4-BE49-F238E27FC236}">
                <a16:creationId xmlns:a16="http://schemas.microsoft.com/office/drawing/2014/main" id="{1C17BEA3-F8DE-4FBA-A98C-EAEA76D1D449}"/>
              </a:ext>
            </a:extLst>
          </p:cNvPr>
          <p:cNvSpPr/>
          <p:nvPr/>
        </p:nvSpPr>
        <p:spPr>
          <a:xfrm>
            <a:off x="448551" y="3225908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 계정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 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9" name="순서도: 판단 108">
            <a:extLst>
              <a:ext uri="{FF2B5EF4-FFF2-40B4-BE49-F238E27FC236}">
                <a16:creationId xmlns:a16="http://schemas.microsoft.com/office/drawing/2014/main" id="{DFB6D832-FC49-4DDE-A6C4-11563B920E17}"/>
              </a:ext>
            </a:extLst>
          </p:cNvPr>
          <p:cNvSpPr/>
          <p:nvPr/>
        </p:nvSpPr>
        <p:spPr>
          <a:xfrm>
            <a:off x="1963219" y="2845825"/>
            <a:ext cx="1783158" cy="96425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라운드를 달성 했는가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88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6378"/>
              </p:ext>
            </p:extLst>
          </p:nvPr>
        </p:nvGraphicFramePr>
        <p:xfrm>
          <a:off x="414338" y="1607315"/>
          <a:ext cx="11415712" cy="502223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0251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4913202">
                  <a:extLst>
                    <a:ext uri="{9D8B030D-6E8A-4147-A177-3AD203B41FA5}">
                      <a16:colId xmlns:a16="http://schemas.microsoft.com/office/drawing/2014/main" val="715223279"/>
                    </a:ext>
                  </a:extLst>
                </a:gridCol>
              </a:tblGrid>
              <a:tr h="2793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인트로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0689">
                <a:tc row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제목 폰트 예시</a:t>
                      </a:r>
                      <a:r>
                        <a:rPr lang="en-US" altLang="ko-KR" sz="1300" b="1" dirty="0"/>
                        <a:t>_1</a:t>
                      </a: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948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43666"/>
                  </a:ext>
                </a:extLst>
              </a:tr>
              <a:tr h="280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제목 폰트 예시</a:t>
                      </a:r>
                      <a:r>
                        <a:rPr lang="en-US" altLang="ko-KR" sz="1300" b="1" dirty="0"/>
                        <a:t>_2</a:t>
                      </a: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442078"/>
                  </a:ext>
                </a:extLst>
              </a:tr>
              <a:tr h="15508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620201"/>
                  </a:ext>
                </a:extLst>
              </a:tr>
              <a:tr h="280365"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82213"/>
                  </a:ext>
                </a:extLst>
              </a:tr>
              <a:tr h="1241870">
                <a:tc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인게임의 첫 화면이며 뒷 배경은 어두운 분위기의 일러스트 배경을 선택함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게임 제목의 폰트는 메탈 재질로 표현되며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조그만한 스크래치가 있음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300" b="1" dirty="0"/>
                        <a:t>“Start</a:t>
                      </a:r>
                      <a:r>
                        <a:rPr lang="en-US" altLang="ko-KR" sz="1300" b="1" baseline="0" dirty="0"/>
                        <a:t> Click!!”</a:t>
                      </a:r>
                      <a:r>
                        <a:rPr lang="ko-KR" altLang="en-US" sz="1300" b="1" baseline="0" dirty="0"/>
                        <a:t>의</a:t>
                      </a:r>
                      <a:r>
                        <a:rPr lang="en-US" altLang="ko-KR" sz="1300" b="1" baseline="0" dirty="0"/>
                        <a:t> </a:t>
                      </a:r>
                      <a:r>
                        <a:rPr lang="ko-KR" altLang="en-US" sz="1300" b="1" baseline="0" dirty="0"/>
                        <a:t>터치 범위를 </a:t>
                      </a:r>
                      <a:r>
                        <a:rPr lang="ko-KR" altLang="en-US" sz="1300" b="1" dirty="0"/>
                        <a:t>클릭 시 다음 화면이 출력 됨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0582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76761ED-E597-4F8E-91D1-E41F78E0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4" y="1911516"/>
            <a:ext cx="5609354" cy="317629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E1F24F-7E07-44CF-8055-8CB178BBCBD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EB3F91A-F3EF-458E-A36D-E92600FFE2E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DB4DCE1-D6EF-44FB-89B1-EBEE327B241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A0F1E9E-ECA2-4A9D-A2B6-CBD9F809299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E3E88DB8-4E39-4146-9F70-AE88076853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8D54F040-203F-4434-A66B-443C4BF48366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BA2F3C2D-8B9C-45E4-A208-CD3B8FF0E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E480098B-47DF-4460-B7C4-0BB272CDB5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032FF27E-45AE-41EC-9C13-CE9B3C470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F18C182E-40D9-4D6E-81A6-BFDA596692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직사각형 81">
                      <a:extLst>
                        <a:ext uri="{FF2B5EF4-FFF2-40B4-BE49-F238E27FC236}">
                          <a16:creationId xmlns:a16="http://schemas.microsoft.com/office/drawing/2014/main" id="{1662FCDE-632D-4685-975B-03008BFB3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27A6572-6F45-4F35-9E45-3D99448C5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DB22CB19-FC57-45F3-9823-7D66D2ACF8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60667708-0DDE-4554-9109-E99F94CAE3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F72172FB-795D-4706-9699-2814C85EF5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DABDDF9F-5130-4674-9A16-D9C0C22E6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DE2E45D6-C000-46FE-B6E5-ED6867AFD5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5" name="그룹 84">
                      <a:extLst>
                        <a:ext uri="{FF2B5EF4-FFF2-40B4-BE49-F238E27FC236}">
                          <a16:creationId xmlns:a16="http://schemas.microsoft.com/office/drawing/2014/main" id="{7C2AE084-88F0-4083-BD93-83CEFA828B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DE165D6F-6988-4D64-AA6C-DB88D8C2E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300FAB97-B061-49DE-92B4-857316E421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D7D50341-B03F-4EC4-8497-A7E76F946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233A41E-BE43-47A2-A307-CC42A11049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AF262AFD-3873-4111-A1BB-4E33BCE70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F8CABCE2-FFC9-4458-9933-E048CA3713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103A77FE-642E-42B4-AA2C-AB903EB18C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98310C3C-E9AC-4627-B8D8-07924DFDA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D50DAEA-8062-4ADD-985E-F7D490C1D966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A4192A-276F-4556-9BC1-DE7A707176E7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B6413DA-BB7E-49EE-B0BA-4C1027BC59C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2DCAC2-33F3-4024-A8DA-DA3D2CA6DB8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49" name="그림 4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0" t="46691" r="24144" b="29696"/>
          <a:stretch/>
        </p:blipFill>
        <p:spPr bwMode="auto">
          <a:xfrm>
            <a:off x="6934953" y="2263367"/>
            <a:ext cx="4831477" cy="937504"/>
          </a:xfrm>
          <a:prstGeom prst="rect">
            <a:avLst/>
          </a:prstGeom>
          <a:ln>
            <a:noFill/>
          </a:ln>
          <a:effectLst>
            <a:softEdge rad="508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그림 4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t="34809" r="2535" b="36274"/>
          <a:stretch/>
        </p:blipFill>
        <p:spPr bwMode="auto">
          <a:xfrm>
            <a:off x="6966763" y="3545054"/>
            <a:ext cx="4831477" cy="1542761"/>
          </a:xfrm>
          <a:prstGeom prst="rect">
            <a:avLst/>
          </a:prstGeom>
          <a:ln>
            <a:noFill/>
          </a:ln>
          <a:effectLst>
            <a:softEdge rad="381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BA6FFC-6FAC-4BD0-A970-2EEABA0AFBD9}"/>
              </a:ext>
            </a:extLst>
          </p:cNvPr>
          <p:cNvSpPr/>
          <p:nvPr/>
        </p:nvSpPr>
        <p:spPr>
          <a:xfrm>
            <a:off x="2039856" y="4841631"/>
            <a:ext cx="3492725" cy="24618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779515" y="4077761"/>
            <a:ext cx="1296046" cy="500632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</a:t>
            </a:r>
            <a:r>
              <a:rPr lang="ko-KR" altLang="en-US" sz="1000" dirty="0">
                <a:solidFill>
                  <a:srgbClr val="FF0000"/>
                </a:solidFill>
              </a:rPr>
              <a:t>범위</a:t>
            </a:r>
            <a:r>
              <a:rPr lang="ko-KR" altLang="en-US" sz="1000" dirty="0">
                <a:solidFill>
                  <a:schemeClr val="tx1"/>
                </a:solidFill>
              </a:rPr>
              <a:t> 지정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 화면이동</a:t>
            </a:r>
          </a:p>
        </p:txBody>
      </p:sp>
      <p:sp>
        <p:nvSpPr>
          <p:cNvPr id="5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163260" y="2035499"/>
            <a:ext cx="935350" cy="354930"/>
          </a:xfrm>
          <a:prstGeom prst="wedgeRoundRectCallout">
            <a:avLst>
              <a:gd name="adj1" fmla="val 42263"/>
              <a:gd name="adj2" fmla="val 10089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대표 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</a:t>
            </a:r>
          </a:p>
        </p:txBody>
      </p:sp>
      <p:sp>
        <p:nvSpPr>
          <p:cNvPr id="5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730271" y="1915158"/>
            <a:ext cx="935350" cy="568929"/>
          </a:xfrm>
          <a:prstGeom prst="wedgeRoundRectCallout">
            <a:avLst>
              <a:gd name="adj1" fmla="val 46023"/>
              <a:gd name="adj2" fmla="val 8912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메탈 재질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조그만한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스크래치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9" name="그림 58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3E552ADB-18A1-4101-895C-AB96966B48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756285" y="4876243"/>
            <a:ext cx="413591" cy="4411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5089084" y="4956435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5AC9AD-4CEB-4753-A788-E01DC5A8EC04}"/>
              </a:ext>
            </a:extLst>
          </p:cNvPr>
          <p:cNvSpPr/>
          <p:nvPr/>
        </p:nvSpPr>
        <p:spPr>
          <a:xfrm>
            <a:off x="2965821" y="4772363"/>
            <a:ext cx="1721777" cy="368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Start Click!!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764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977275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캐릭터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570395" y="2497040"/>
            <a:ext cx="1312591" cy="5949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인트로 화면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9727738" y="3513876"/>
            <a:ext cx="2020794" cy="10823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 버튼을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눌렀는가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6" name="직선 화살표 연결선 185"/>
          <p:cNvCxnSpPr>
            <a:cxnSpLocks/>
            <a:stCxn id="74" idx="3"/>
            <a:endCxn id="112" idx="1"/>
          </p:cNvCxnSpPr>
          <p:nvPr/>
        </p:nvCxnSpPr>
        <p:spPr>
          <a:xfrm>
            <a:off x="9253824" y="4054718"/>
            <a:ext cx="473914" cy="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 264"/>
          <p:cNvCxnSpPr>
            <a:cxnSpLocks/>
            <a:stCxn id="112" idx="0"/>
            <a:endCxn id="8" idx="0"/>
          </p:cNvCxnSpPr>
          <p:nvPr/>
        </p:nvCxnSpPr>
        <p:spPr>
          <a:xfrm rot="16200000" flipH="1" flipV="1">
            <a:off x="7558345" y="576165"/>
            <a:ext cx="242080" cy="6117501"/>
          </a:xfrm>
          <a:prstGeom prst="bentConnector3">
            <a:avLst>
              <a:gd name="adj1" fmla="val -4085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10765652" y="3221780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순서도: 판단 13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5707435" y="3501592"/>
            <a:ext cx="2016591" cy="111238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버튼을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클릭했는가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2" idx="2"/>
            <a:endCxn id="64" idx="0"/>
          </p:cNvCxnSpPr>
          <p:nvPr/>
        </p:nvCxnSpPr>
        <p:spPr>
          <a:xfrm flipH="1">
            <a:off x="1222488" y="3091964"/>
            <a:ext cx="4203" cy="6708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149" idx="3"/>
          </p:cNvCxnSpPr>
          <p:nvPr/>
        </p:nvCxnSpPr>
        <p:spPr>
          <a:xfrm flipV="1">
            <a:off x="3501570" y="4055057"/>
            <a:ext cx="553530" cy="7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0745165" y="4526993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44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136" idx="3"/>
            <a:endCxn id="74" idx="1"/>
          </p:cNvCxnSpPr>
          <p:nvPr/>
        </p:nvCxnSpPr>
        <p:spPr>
          <a:xfrm flipV="1">
            <a:off x="7724026" y="4054718"/>
            <a:ext cx="476620" cy="306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7506105" y="369534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2490215" y="3765009"/>
            <a:ext cx="1011355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캐릭터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아이콘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637644" y="3762858"/>
            <a:ext cx="1169687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선택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화면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64" idx="3"/>
            <a:endCxn id="149" idx="1"/>
          </p:cNvCxnSpPr>
          <p:nvPr/>
        </p:nvCxnSpPr>
        <p:spPr>
          <a:xfrm>
            <a:off x="1807331" y="4060320"/>
            <a:ext cx="682884" cy="21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AF6438D-1C30-4151-883A-8A0BEDDA5414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5175242" y="4055057"/>
            <a:ext cx="532193" cy="27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36" idx="0"/>
            <a:endCxn id="8" idx="0"/>
          </p:cNvCxnSpPr>
          <p:nvPr/>
        </p:nvCxnSpPr>
        <p:spPr>
          <a:xfrm rot="16200000" flipH="1" flipV="1">
            <a:off x="5541001" y="2581225"/>
            <a:ext cx="254364" cy="2095097"/>
          </a:xfrm>
          <a:prstGeom prst="bentConnector3">
            <a:avLst>
              <a:gd name="adj1" fmla="val -898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6737159" y="3203598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순서도: 문서 7"/>
          <p:cNvSpPr/>
          <p:nvPr/>
        </p:nvSpPr>
        <p:spPr>
          <a:xfrm>
            <a:off x="4044431" y="3755956"/>
            <a:ext cx="1152406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캐릭터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정보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74" name="순서도: 문서 73"/>
          <p:cNvSpPr/>
          <p:nvPr/>
        </p:nvSpPr>
        <p:spPr>
          <a:xfrm>
            <a:off x="8200646" y="3753805"/>
            <a:ext cx="1053178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재차 확인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알림 출력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10160161" y="5220007"/>
            <a:ext cx="1169687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로비 화면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112" idx="2"/>
            <a:endCxn id="67" idx="0"/>
          </p:cNvCxnSpPr>
          <p:nvPr/>
        </p:nvCxnSpPr>
        <p:spPr>
          <a:xfrm>
            <a:off x="10738135" y="4596237"/>
            <a:ext cx="6870" cy="6237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838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860789"/>
              </p:ext>
            </p:extLst>
          </p:nvPr>
        </p:nvGraphicFramePr>
        <p:xfrm>
          <a:off x="248740" y="1632026"/>
          <a:ext cx="11770880" cy="498558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4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캐릭터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교체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7111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352133" y="2191178"/>
            <a:ext cx="1120382" cy="452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 화면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10150428" y="3180496"/>
            <a:ext cx="1728141" cy="93471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 버튼을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직선 화살표 연결선 185"/>
          <p:cNvCxnSpPr>
            <a:cxnSpLocks/>
            <a:stCxn id="85" idx="3"/>
            <a:endCxn id="112" idx="1"/>
          </p:cNvCxnSpPr>
          <p:nvPr/>
        </p:nvCxnSpPr>
        <p:spPr>
          <a:xfrm>
            <a:off x="9505689" y="3644095"/>
            <a:ext cx="644739" cy="37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 264"/>
          <p:cNvCxnSpPr>
            <a:cxnSpLocks/>
            <a:stCxn id="112" idx="0"/>
            <a:endCxn id="78" idx="0"/>
          </p:cNvCxnSpPr>
          <p:nvPr/>
        </p:nvCxnSpPr>
        <p:spPr>
          <a:xfrm rot="16200000" flipH="1" flipV="1">
            <a:off x="7866943" y="238710"/>
            <a:ext cx="205770" cy="6089342"/>
          </a:xfrm>
          <a:prstGeom prst="bentConnector3">
            <a:avLst>
              <a:gd name="adj1" fmla="val -3290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11014498" y="2873263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순서도: 판단 13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6130125" y="3180497"/>
            <a:ext cx="1789807" cy="93471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다음 버튼을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2" idx="2"/>
            <a:endCxn id="64" idx="0"/>
          </p:cNvCxnSpPr>
          <p:nvPr/>
        </p:nvCxnSpPr>
        <p:spPr>
          <a:xfrm>
            <a:off x="1912324" y="2644142"/>
            <a:ext cx="1" cy="758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3839437" y="3650851"/>
            <a:ext cx="615259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112" idx="2"/>
            <a:endCxn id="104" idx="3"/>
          </p:cNvCxnSpPr>
          <p:nvPr/>
        </p:nvCxnSpPr>
        <p:spPr>
          <a:xfrm rot="5400000">
            <a:off x="8826829" y="3076623"/>
            <a:ext cx="1149078" cy="3226263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21530" y="406007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44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136" idx="3"/>
            <a:endCxn id="85" idx="1"/>
          </p:cNvCxnSpPr>
          <p:nvPr/>
        </p:nvCxnSpPr>
        <p:spPr>
          <a:xfrm flipV="1">
            <a:off x="7919932" y="3644095"/>
            <a:ext cx="702051" cy="376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7928795" y="333974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1447855" y="3402318"/>
            <a:ext cx="928939" cy="500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화면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64" idx="3"/>
            <a:endCxn id="71" idx="1"/>
          </p:cNvCxnSpPr>
          <p:nvPr/>
        </p:nvCxnSpPr>
        <p:spPr>
          <a:xfrm flipV="1">
            <a:off x="2376794" y="3650851"/>
            <a:ext cx="608868" cy="1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AF6438D-1C30-4151-883A-8A0BEDDA5414}"/>
              </a:ext>
            </a:extLst>
          </p:cNvPr>
          <p:cNvCxnSpPr>
            <a:cxnSpLocks/>
            <a:stCxn id="78" idx="3"/>
            <a:endCxn id="136" idx="1"/>
          </p:cNvCxnSpPr>
          <p:nvPr/>
        </p:nvCxnSpPr>
        <p:spPr>
          <a:xfrm flipV="1">
            <a:off x="5395617" y="3647856"/>
            <a:ext cx="734508" cy="29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순서도: 판단 103">
            <a:extLst>
              <a:ext uri="{FF2B5EF4-FFF2-40B4-BE49-F238E27FC236}">
                <a16:creationId xmlns:a16="http://schemas.microsoft.com/office/drawing/2014/main" id="{BE433D48-8877-4A17-8D3A-178DFAD3DD89}"/>
              </a:ext>
            </a:extLst>
          </p:cNvPr>
          <p:cNvSpPr/>
          <p:nvPr/>
        </p:nvSpPr>
        <p:spPr>
          <a:xfrm>
            <a:off x="6195647" y="4751889"/>
            <a:ext cx="1592589" cy="102480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게임머니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500</a:t>
            </a:r>
            <a:r>
              <a:rPr lang="ko-KR" altLang="en-US" sz="1000" dirty="0">
                <a:solidFill>
                  <a:schemeClr val="tx1"/>
                </a:solidFill>
              </a:rPr>
              <a:t>원을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소지하고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05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36" idx="0"/>
            <a:endCxn id="78" idx="0"/>
          </p:cNvCxnSpPr>
          <p:nvPr/>
        </p:nvCxnSpPr>
        <p:spPr>
          <a:xfrm rot="16200000" flipH="1" flipV="1">
            <a:off x="5872208" y="2233445"/>
            <a:ext cx="205769" cy="2099872"/>
          </a:xfrm>
          <a:prstGeom prst="bentConnector3">
            <a:avLst>
              <a:gd name="adj1" fmla="val -1110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264">
            <a:extLst>
              <a:ext uri="{FF2B5EF4-FFF2-40B4-BE49-F238E27FC236}">
                <a16:creationId xmlns:a16="http://schemas.microsoft.com/office/drawing/2014/main" id="{DF6B6489-6575-4F85-99BF-EEB27E164F10}"/>
              </a:ext>
            </a:extLst>
          </p:cNvPr>
          <p:cNvCxnSpPr>
            <a:cxnSpLocks/>
            <a:stCxn id="104" idx="2"/>
            <a:endCxn id="106" idx="3"/>
          </p:cNvCxnSpPr>
          <p:nvPr/>
        </p:nvCxnSpPr>
        <p:spPr>
          <a:xfrm rot="5400000">
            <a:off x="6106623" y="5061112"/>
            <a:ext cx="169734" cy="160090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264">
            <a:extLst>
              <a:ext uri="{FF2B5EF4-FFF2-40B4-BE49-F238E27FC236}">
                <a16:creationId xmlns:a16="http://schemas.microsoft.com/office/drawing/2014/main" id="{1B5AA522-C158-44FE-9FEF-CD756710462B}"/>
              </a:ext>
            </a:extLst>
          </p:cNvPr>
          <p:cNvCxnSpPr>
            <a:cxnSpLocks/>
            <a:stCxn id="104" idx="0"/>
            <a:endCxn id="95" idx="3"/>
          </p:cNvCxnSpPr>
          <p:nvPr/>
        </p:nvCxnSpPr>
        <p:spPr>
          <a:xfrm rot="16200000" flipV="1">
            <a:off x="6121089" y="3881036"/>
            <a:ext cx="167148" cy="157455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EB0336F4-D867-4ECC-9382-E9DE53A00475}"/>
              </a:ext>
            </a:extLst>
          </p:cNvPr>
          <p:cNvCxnSpPr>
            <a:stCxn id="95" idx="1"/>
            <a:endCxn id="64" idx="2"/>
          </p:cNvCxnSpPr>
          <p:nvPr/>
        </p:nvCxnSpPr>
        <p:spPr>
          <a:xfrm rot="10800000">
            <a:off x="1912325" y="3902827"/>
            <a:ext cx="2564138" cy="68191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106" idx="1"/>
            <a:endCxn id="64" idx="2"/>
          </p:cNvCxnSpPr>
          <p:nvPr/>
        </p:nvCxnSpPr>
        <p:spPr>
          <a:xfrm rot="10800000">
            <a:off x="1912325" y="3902827"/>
            <a:ext cx="2537792" cy="20436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D5A4FD-EF76-44BF-BC55-BAB6EE535231}"/>
              </a:ext>
            </a:extLst>
          </p:cNvPr>
          <p:cNvSpPr txBox="1"/>
          <p:nvPr/>
        </p:nvSpPr>
        <p:spPr>
          <a:xfrm>
            <a:off x="7181339" y="5776696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D77635F-95F4-41A5-8E3E-800C9D674E83}"/>
              </a:ext>
            </a:extLst>
          </p:cNvPr>
          <p:cNvSpPr txBox="1"/>
          <p:nvPr/>
        </p:nvSpPr>
        <p:spPr>
          <a:xfrm>
            <a:off x="7172847" y="4499922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7159849" y="2847998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2985662" y="3402561"/>
            <a:ext cx="853775" cy="496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8" name="순서도: 문서 77"/>
          <p:cNvSpPr/>
          <p:nvPr/>
        </p:nvSpPr>
        <p:spPr>
          <a:xfrm>
            <a:off x="4454696" y="3386266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정보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85" name="순서도: 문서 84"/>
          <p:cNvSpPr/>
          <p:nvPr/>
        </p:nvSpPr>
        <p:spPr>
          <a:xfrm>
            <a:off x="8621983" y="3376738"/>
            <a:ext cx="883706" cy="534714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재차 확인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알림 출력</a:t>
            </a:r>
          </a:p>
        </p:txBody>
      </p:sp>
      <p:sp>
        <p:nvSpPr>
          <p:cNvPr id="95" name="순서도: 문서 94"/>
          <p:cNvSpPr/>
          <p:nvPr/>
        </p:nvSpPr>
        <p:spPr>
          <a:xfrm>
            <a:off x="4476463" y="4320152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실패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6" name="순서도: 문서 105"/>
          <p:cNvSpPr/>
          <p:nvPr/>
        </p:nvSpPr>
        <p:spPr>
          <a:xfrm>
            <a:off x="4450117" y="5681842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완료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330509" y="2782872"/>
            <a:ext cx="928939" cy="500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“X” </a:t>
            </a:r>
            <a:r>
              <a:rPr lang="ko-KR" altLang="en-US" sz="1000" dirty="0">
                <a:solidFill>
                  <a:schemeClr val="tx1"/>
                </a:solidFill>
              </a:rPr>
              <a:t>터치 </a:t>
            </a:r>
          </a:p>
        </p:txBody>
      </p:sp>
      <p:cxnSp>
        <p:nvCxnSpPr>
          <p:cNvPr id="146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64" idx="1"/>
            <a:endCxn id="138" idx="2"/>
          </p:cNvCxnSpPr>
          <p:nvPr/>
        </p:nvCxnSpPr>
        <p:spPr>
          <a:xfrm rot="10800000">
            <a:off x="794979" y="3283380"/>
            <a:ext cx="652876" cy="36919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138" idx="0"/>
            <a:endCxn id="2" idx="1"/>
          </p:cNvCxnSpPr>
          <p:nvPr/>
        </p:nvCxnSpPr>
        <p:spPr>
          <a:xfrm rot="5400000" flipH="1" flipV="1">
            <a:off x="890950" y="2321689"/>
            <a:ext cx="365212" cy="557154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817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표 26">
            <a:extLst>
              <a:ext uri="{FF2B5EF4-FFF2-40B4-BE49-F238E27FC236}">
                <a16:creationId xmlns:a16="http://schemas.microsoft.com/office/drawing/2014/main" id="{32CA5037-661E-4323-B502-AC36FEC18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079261"/>
              </p:ext>
            </p:extLst>
          </p:nvPr>
        </p:nvGraphicFramePr>
        <p:xfrm>
          <a:off x="-1" y="4203603"/>
          <a:ext cx="12191999" cy="25904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0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캐릭터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</a:rPr>
                        <a:t>교체</a:t>
                      </a:r>
                      <a:r>
                        <a:rPr lang="ko-KR" altLang="en-US" sz="1300" dirty="0"/>
                        <a:t>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00840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71" name="표 26">
            <a:extLst>
              <a:ext uri="{FF2B5EF4-FFF2-40B4-BE49-F238E27FC236}">
                <a16:creationId xmlns:a16="http://schemas.microsoft.com/office/drawing/2014/main" id="{02DC4573-E0F2-485F-98DF-C26D6AEE5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83094"/>
              </p:ext>
            </p:extLst>
          </p:nvPr>
        </p:nvGraphicFramePr>
        <p:xfrm>
          <a:off x="1" y="1560415"/>
          <a:ext cx="12198872" cy="263278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8872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94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캐릭터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1300" dirty="0"/>
                        <a:t>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38487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80" name="그림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99" y="4498578"/>
            <a:ext cx="3125431" cy="207121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302463" y="5170282"/>
            <a:ext cx="1244251" cy="571018"/>
            <a:chOff x="5544140" y="2860053"/>
            <a:chExt cx="1244251" cy="571018"/>
          </a:xfrm>
        </p:grpSpPr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E363D5DB-6A1F-418D-BF45-A8C21F0CCC3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924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71257CE-81C9-41E9-8AA1-3673DBE596F9}"/>
                </a:ext>
              </a:extLst>
            </p:cNvPr>
            <p:cNvSpPr txBox="1"/>
            <p:nvPr/>
          </p:nvSpPr>
          <p:spPr>
            <a:xfrm>
              <a:off x="5544140" y="2860053"/>
              <a:ext cx="12442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dirty="0"/>
                <a:t>캐릭터 아이콘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선택 후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2E188E2-31E7-4538-B426-C568A2347A83}"/>
              </a:ext>
            </a:extLst>
          </p:cNvPr>
          <p:cNvSpPr txBox="1"/>
          <p:nvPr/>
        </p:nvSpPr>
        <p:spPr>
          <a:xfrm>
            <a:off x="8923822" y="137903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Mixamo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013E0F-C94B-42BB-9180-C5C91399964B}"/>
              </a:ext>
            </a:extLst>
          </p:cNvPr>
          <p:cNvSpPr txBox="1"/>
          <p:nvPr/>
        </p:nvSpPr>
        <p:spPr>
          <a:xfrm>
            <a:off x="10825343" y="914959"/>
            <a:ext cx="16484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기대효과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DEEDC66-4CFD-44A8-AECD-C2A6A2FF72C1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AF240FFA-406A-47B1-AF75-BA8A253D3AA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F1D066DF-C11A-4F2B-B589-9E748E46FF1B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762A29A-FB20-4DDB-A48D-1F0145B6DF47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17" name="화살표: 오각형 116">
                    <a:extLst>
                      <a:ext uri="{FF2B5EF4-FFF2-40B4-BE49-F238E27FC236}">
                        <a16:creationId xmlns:a16="http://schemas.microsoft.com/office/drawing/2014/main" id="{1971BFE6-6742-4933-A6E3-7B9B6C38E9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FD536EB2-C95B-4DFB-A50A-5D0034CDBA58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CE6CDABF-2242-4716-8A13-1EEF05762F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A87C54BC-3AE2-4D3A-BB9E-E6227243BC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0ADAF69F-5D85-4AD6-89AF-6854E826B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0B9C3B0E-AD2F-4E1C-A311-2351DD16A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F8B7FE34-7065-4E70-ABB7-0FAA690A8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53BB5339-59A2-4D64-9984-E3DF293B03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A756F78D-619D-44C1-8852-D3A152DCF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8CB58230-CBF0-4E30-B111-6843B35CFE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6" name="TextBox 135">
                        <a:extLst>
                          <a:ext uri="{FF2B5EF4-FFF2-40B4-BE49-F238E27FC236}">
                            <a16:creationId xmlns:a16="http://schemas.microsoft.com/office/drawing/2014/main" id="{98363FBC-AB35-4D5B-8718-5C28775EB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7" name="직사각형 136">
                        <a:extLst>
                          <a:ext uri="{FF2B5EF4-FFF2-40B4-BE49-F238E27FC236}">
                            <a16:creationId xmlns:a16="http://schemas.microsoft.com/office/drawing/2014/main" id="{5BB7C7D6-4B96-4828-AB84-940CBDAC0F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8" name="직사각형 137">
                        <a:extLst>
                          <a:ext uri="{FF2B5EF4-FFF2-40B4-BE49-F238E27FC236}">
                            <a16:creationId xmlns:a16="http://schemas.microsoft.com/office/drawing/2014/main" id="{948A8494-94B8-4572-B9BF-863949B459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6" name="그룹 125">
                      <a:extLst>
                        <a:ext uri="{FF2B5EF4-FFF2-40B4-BE49-F238E27FC236}">
                          <a16:creationId xmlns:a16="http://schemas.microsoft.com/office/drawing/2014/main" id="{9170FE39-11E3-4ED5-A014-A6274751B1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B58A20BC-B00F-4846-A34C-910AD3236A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4" name="TextBox 133">
                        <a:extLst>
                          <a:ext uri="{FF2B5EF4-FFF2-40B4-BE49-F238E27FC236}">
                            <a16:creationId xmlns:a16="http://schemas.microsoft.com/office/drawing/2014/main" id="{B29286D5-C5FB-4168-89D8-5DF077414A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BFED7DFC-C985-4821-A293-7A2A2FC8C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5DE2BC59-F797-496A-BCF2-521D89169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9" name="직사각형 128">
                      <a:extLst>
                        <a:ext uri="{FF2B5EF4-FFF2-40B4-BE49-F238E27FC236}">
                          <a16:creationId xmlns:a16="http://schemas.microsoft.com/office/drawing/2014/main" id="{62857122-D53E-467B-8412-B48F5BFC2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13A818E1-1877-4F5B-9098-473A3875F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984218CE-519B-428E-A890-7C791FC8A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32" name="직사각형 131">
                      <a:extLst>
                        <a:ext uri="{FF2B5EF4-FFF2-40B4-BE49-F238E27FC236}">
                          <a16:creationId xmlns:a16="http://schemas.microsoft.com/office/drawing/2014/main" id="{FF047229-0467-4D06-8138-231821593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9B31118-A22E-433D-B2E0-3D8231ADC80A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319CE7F-897D-44D4-A4AB-BF328D57AD7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45894D4-3517-4A80-8483-80FE2EF6D73A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1B79A5D-3620-4A19-9B33-F9E593976041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3" name="그림 2" descr="표지판, 거리, 컴퓨터, 하얀색이(가) 표시된 사진&#10;&#10;자동 생성된 설명">
            <a:extLst>
              <a:ext uri="{FF2B5EF4-FFF2-40B4-BE49-F238E27FC236}">
                <a16:creationId xmlns:a16="http://schemas.microsoft.com/office/drawing/2014/main" id="{EDAEDD28-AD51-431E-9591-972C95A5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8"/>
          <a:stretch/>
        </p:blipFill>
        <p:spPr>
          <a:xfrm>
            <a:off x="10057526" y="5766632"/>
            <a:ext cx="1542336" cy="1017299"/>
          </a:xfrm>
          <a:prstGeom prst="rect">
            <a:avLst/>
          </a:prstGeom>
        </p:spPr>
      </p:pic>
      <p:pic>
        <p:nvPicPr>
          <p:cNvPr id="6" name="그림 5" descr="표지판, 앉아있는, 거리, 검은색이(가) 표시된 사진&#10;&#10;자동 생성된 설명">
            <a:extLst>
              <a:ext uri="{FF2B5EF4-FFF2-40B4-BE49-F238E27FC236}">
                <a16:creationId xmlns:a16="http://schemas.microsoft.com/office/drawing/2014/main" id="{EFEDFC83-6B83-47B1-9EF3-99E48DFA8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90" y="4518476"/>
            <a:ext cx="1609233" cy="107209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654" y1="59878" x2="40219" y2="65580"/>
                        <a14:foregroundMark x1="74335" y1="50916" x2="74335" y2="5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90" t="28883" r="24544" b="28811"/>
          <a:stretch/>
        </p:blipFill>
        <p:spPr>
          <a:xfrm>
            <a:off x="7684953" y="5570552"/>
            <a:ext cx="1683946" cy="1018690"/>
          </a:xfrm>
          <a:prstGeom prst="rect">
            <a:avLst/>
          </a:prstGeom>
        </p:spPr>
      </p:pic>
      <p:cxnSp>
        <p:nvCxnSpPr>
          <p:cNvPr id="65" name="꺾인 연결선 64"/>
          <p:cNvCxnSpPr>
            <a:cxnSpLocks/>
          </p:cNvCxnSpPr>
          <p:nvPr/>
        </p:nvCxnSpPr>
        <p:spPr>
          <a:xfrm>
            <a:off x="7656479" y="5253753"/>
            <a:ext cx="845047" cy="316799"/>
          </a:xfrm>
          <a:prstGeom prst="bentConnector2">
            <a:avLst/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614BAAC-0138-4F85-9AB8-B4760A530CB2}"/>
              </a:ext>
            </a:extLst>
          </p:cNvPr>
          <p:cNvSpPr txBox="1"/>
          <p:nvPr/>
        </p:nvSpPr>
        <p:spPr>
          <a:xfrm>
            <a:off x="7801497" y="4600023"/>
            <a:ext cx="1420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캐릭터 선택</a:t>
            </a:r>
            <a:endParaRPr lang="en-US" altLang="ko-KR" sz="1500" dirty="0"/>
          </a:p>
          <a:p>
            <a:pPr algn="ctr"/>
            <a:r>
              <a:rPr lang="ko-KR" altLang="en-US" sz="1500" dirty="0"/>
              <a:t>재차 알림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13" y="4518476"/>
            <a:ext cx="3163870" cy="2102965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7824" y="5508653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756442" y="6020155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661483" y="6038835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79791" y="5295744"/>
            <a:ext cx="1143145" cy="354930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클릭 시 각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정보를 출력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666472" y="6267757"/>
            <a:ext cx="725718" cy="432259"/>
            <a:chOff x="0" y="19926"/>
            <a:chExt cx="553085" cy="322312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40" t="28222" r="11639" b="67187"/>
            <a:stretch/>
          </p:blipFill>
          <p:spPr bwMode="auto">
            <a:xfrm>
              <a:off x="0" y="19926"/>
              <a:ext cx="553085" cy="2413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4" name="Text Box 98"/>
            <p:cNvSpPr txBox="1"/>
            <p:nvPr/>
          </p:nvSpPr>
          <p:spPr>
            <a:xfrm>
              <a:off x="109233" y="52678"/>
              <a:ext cx="393065" cy="2895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다음</a:t>
              </a:r>
            </a:p>
          </p:txBody>
        </p:sp>
      </p:grpSp>
      <p:sp>
        <p:nvSpPr>
          <p:cNvPr id="10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783143" y="4699557"/>
            <a:ext cx="1688929" cy="354930"/>
          </a:xfrm>
          <a:prstGeom prst="wedgeRoundRectCallout">
            <a:avLst>
              <a:gd name="adj1" fmla="val -34309"/>
              <a:gd name="adj2" fmla="val 9408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아이콘 입력 받은 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캐릭터의 컨셉 정보 출력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07E4EC5C-1E39-4DE1-B364-4D1A52A0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99" y="1861645"/>
            <a:ext cx="3125431" cy="2071215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FEF0C741-E095-40BE-BD5D-F2ACA76F65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654" y1="59878" x2="40219" y2="65580"/>
                        <a14:foregroundMark x1="74335" y1="50916" x2="74335" y2="5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90" t="28883" r="24544" b="28811"/>
          <a:stretch/>
        </p:blipFill>
        <p:spPr>
          <a:xfrm>
            <a:off x="9430821" y="2213716"/>
            <a:ext cx="2071686" cy="125325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E78EBB7A-8D83-482D-97C4-D93D71A3D5BF}"/>
              </a:ext>
            </a:extLst>
          </p:cNvPr>
          <p:cNvSpPr txBox="1"/>
          <p:nvPr/>
        </p:nvSpPr>
        <p:spPr>
          <a:xfrm>
            <a:off x="7774453" y="2287512"/>
            <a:ext cx="1420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캐릭터 선택</a:t>
            </a:r>
            <a:endParaRPr lang="en-US" altLang="ko-KR" sz="1500" dirty="0"/>
          </a:p>
          <a:p>
            <a:pPr algn="ctr"/>
            <a:r>
              <a:rPr lang="ko-KR" altLang="en-US" sz="1500" dirty="0"/>
              <a:t>재차 알림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B91CF726-FC92-4EBA-968F-E18DB2E14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13" y="1881543"/>
            <a:ext cx="3163870" cy="2102965"/>
          </a:xfrm>
          <a:prstGeom prst="rect">
            <a:avLst/>
          </a:prstGeom>
        </p:spPr>
      </p:pic>
      <p:sp>
        <p:nvSpPr>
          <p:cNvPr id="146" name="타원 145">
            <a:extLst>
              <a:ext uri="{FF2B5EF4-FFF2-40B4-BE49-F238E27FC236}">
                <a16:creationId xmlns:a16="http://schemas.microsoft.com/office/drawing/2014/main" id="{E59592F8-7162-4326-8AB3-D4F52E01AF3F}"/>
              </a:ext>
            </a:extLst>
          </p:cNvPr>
          <p:cNvSpPr/>
          <p:nvPr/>
        </p:nvSpPr>
        <p:spPr>
          <a:xfrm>
            <a:off x="7824" y="2871720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BA6382A7-5E0B-42D2-A87F-4B5CA1B25D03}"/>
              </a:ext>
            </a:extLst>
          </p:cNvPr>
          <p:cNvSpPr/>
          <p:nvPr/>
        </p:nvSpPr>
        <p:spPr>
          <a:xfrm>
            <a:off x="9378702" y="2831869"/>
            <a:ext cx="429499" cy="41447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05EAC14-5F82-466D-961C-04F2B1B4F3A9}"/>
              </a:ext>
            </a:extLst>
          </p:cNvPr>
          <p:cNvSpPr/>
          <p:nvPr/>
        </p:nvSpPr>
        <p:spPr>
          <a:xfrm>
            <a:off x="6661483" y="3401902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8" name="말풍선: 모서리가 둥근 사각형 2">
            <a:extLst>
              <a:ext uri="{FF2B5EF4-FFF2-40B4-BE49-F238E27FC236}">
                <a16:creationId xmlns:a16="http://schemas.microsoft.com/office/drawing/2014/main" id="{3300D87C-0B57-4A88-871C-E037EF072A57}"/>
              </a:ext>
            </a:extLst>
          </p:cNvPr>
          <p:cNvSpPr/>
          <p:nvPr/>
        </p:nvSpPr>
        <p:spPr>
          <a:xfrm>
            <a:off x="679791" y="2658811"/>
            <a:ext cx="1143145" cy="354930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클릭 시 각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정보를 출력</a:t>
            </a: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FA513CC6-DDD4-4D00-B6D9-2A248F4391F4}"/>
              </a:ext>
            </a:extLst>
          </p:cNvPr>
          <p:cNvGrpSpPr/>
          <p:nvPr/>
        </p:nvGrpSpPr>
        <p:grpSpPr>
          <a:xfrm>
            <a:off x="2666472" y="3630824"/>
            <a:ext cx="725718" cy="432259"/>
            <a:chOff x="0" y="19926"/>
            <a:chExt cx="553085" cy="322312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81335DED-CB14-4D2B-A10B-DF70CC6EA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40" t="28222" r="11639" b="67187"/>
            <a:stretch/>
          </p:blipFill>
          <p:spPr bwMode="auto">
            <a:xfrm>
              <a:off x="0" y="19926"/>
              <a:ext cx="553085" cy="2413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1" name="Text Box 98">
              <a:extLst>
                <a:ext uri="{FF2B5EF4-FFF2-40B4-BE49-F238E27FC236}">
                  <a16:creationId xmlns:a16="http://schemas.microsoft.com/office/drawing/2014/main" id="{02AE48CA-0E27-4B06-87C2-65A720A586C1}"/>
                </a:ext>
              </a:extLst>
            </p:cNvPr>
            <p:cNvSpPr txBox="1"/>
            <p:nvPr/>
          </p:nvSpPr>
          <p:spPr>
            <a:xfrm>
              <a:off x="109233" y="52678"/>
              <a:ext cx="393065" cy="2895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다음</a:t>
              </a:r>
            </a:p>
          </p:txBody>
        </p:sp>
      </p:grpSp>
      <p:sp>
        <p:nvSpPr>
          <p:cNvPr id="162" name="말풍선: 모서리가 둥근 사각형 2">
            <a:extLst>
              <a:ext uri="{FF2B5EF4-FFF2-40B4-BE49-F238E27FC236}">
                <a16:creationId xmlns:a16="http://schemas.microsoft.com/office/drawing/2014/main" id="{F31FED81-2FC8-4DCD-AA5A-1C14F319CBE1}"/>
              </a:ext>
            </a:extLst>
          </p:cNvPr>
          <p:cNvSpPr/>
          <p:nvPr/>
        </p:nvSpPr>
        <p:spPr>
          <a:xfrm>
            <a:off x="5774770" y="2047057"/>
            <a:ext cx="1688929" cy="354930"/>
          </a:xfrm>
          <a:prstGeom prst="wedgeRoundRectCallout">
            <a:avLst>
              <a:gd name="adj1" fmla="val -34309"/>
              <a:gd name="adj2" fmla="val 9408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아이콘 입력 받은 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캐릭터의 컨셉 정보 출력</a:t>
            </a:r>
          </a:p>
        </p:txBody>
      </p:sp>
      <p:sp>
        <p:nvSpPr>
          <p:cNvPr id="168" name="말풍선: 모서리가 둥근 사각형 2">
            <a:extLst>
              <a:ext uri="{FF2B5EF4-FFF2-40B4-BE49-F238E27FC236}">
                <a16:creationId xmlns:a16="http://schemas.microsoft.com/office/drawing/2014/main" id="{73441EC6-195B-498D-BDD5-095CEE8AD705}"/>
              </a:ext>
            </a:extLst>
          </p:cNvPr>
          <p:cNvSpPr/>
          <p:nvPr/>
        </p:nvSpPr>
        <p:spPr>
          <a:xfrm>
            <a:off x="9079892" y="3544904"/>
            <a:ext cx="1027117" cy="354930"/>
          </a:xfrm>
          <a:prstGeom prst="wedgeRoundRectCallout">
            <a:avLst>
              <a:gd name="adj1" fmla="val 35263"/>
              <a:gd name="adj2" fmla="val -10828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로비로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넘어감</a:t>
            </a:r>
          </a:p>
        </p:txBody>
      </p:sp>
      <p:cxnSp>
        <p:nvCxnSpPr>
          <p:cNvPr id="169" name="꺾인 연결선 64">
            <a:extLst>
              <a:ext uri="{FF2B5EF4-FFF2-40B4-BE49-F238E27FC236}">
                <a16:creationId xmlns:a16="http://schemas.microsoft.com/office/drawing/2014/main" id="{B057A01D-56FD-4C58-A9EB-FFD9AD3A0022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9272879" y="5054525"/>
            <a:ext cx="731611" cy="515433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0" name="꺾인 연결선 64">
            <a:extLst>
              <a:ext uri="{FF2B5EF4-FFF2-40B4-BE49-F238E27FC236}">
                <a16:creationId xmlns:a16="http://schemas.microsoft.com/office/drawing/2014/main" id="{4AE30BBD-CEAD-42FC-9F80-9C7B37E054A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9269805" y="5586573"/>
            <a:ext cx="787721" cy="688709"/>
          </a:xfrm>
          <a:prstGeom prst="bentConnector3">
            <a:avLst>
              <a:gd name="adj1" fmla="val 47024"/>
            </a:avLst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5" name="말풍선: 모서리가 둥근 사각형 2">
            <a:extLst>
              <a:ext uri="{FF2B5EF4-FFF2-40B4-BE49-F238E27FC236}">
                <a16:creationId xmlns:a16="http://schemas.microsoft.com/office/drawing/2014/main" id="{9536293F-EF40-4A0F-9051-6B62DE69DC5D}"/>
              </a:ext>
            </a:extLst>
          </p:cNvPr>
          <p:cNvSpPr/>
          <p:nvPr/>
        </p:nvSpPr>
        <p:spPr>
          <a:xfrm>
            <a:off x="11155784" y="4859727"/>
            <a:ext cx="1027117" cy="354930"/>
          </a:xfrm>
          <a:prstGeom prst="wedgeRoundRectCallout">
            <a:avLst>
              <a:gd name="adj1" fmla="val -58805"/>
              <a:gd name="adj2" fmla="val 10530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로비로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넘어감</a:t>
            </a:r>
          </a:p>
        </p:txBody>
      </p:sp>
      <p:sp>
        <p:nvSpPr>
          <p:cNvPr id="176" name="말풍선: 모서리가 둥근 사각형 2">
            <a:extLst>
              <a:ext uri="{FF2B5EF4-FFF2-40B4-BE49-F238E27FC236}">
                <a16:creationId xmlns:a16="http://schemas.microsoft.com/office/drawing/2014/main" id="{65E1CA7D-A967-4249-8F4B-CFD34C4F5B65}"/>
              </a:ext>
            </a:extLst>
          </p:cNvPr>
          <p:cNvSpPr/>
          <p:nvPr/>
        </p:nvSpPr>
        <p:spPr>
          <a:xfrm>
            <a:off x="11190806" y="5983513"/>
            <a:ext cx="1027117" cy="354930"/>
          </a:xfrm>
          <a:prstGeom prst="wedgeRoundRectCallout">
            <a:avLst>
              <a:gd name="adj1" fmla="val -57140"/>
              <a:gd name="adj2" fmla="val 11714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정보 출력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상태로 돌아감</a:t>
            </a:r>
          </a:p>
        </p:txBody>
      </p:sp>
      <p:pic>
        <p:nvPicPr>
          <p:cNvPr id="152" name="그림 151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C641D451-C743-40AF-BA95-B3E5ED378F7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59401" y="3335201"/>
            <a:ext cx="398203" cy="42476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785793" y="3474498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53" name="그림 15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261BC5B7-0F70-4CEB-8705-FA0218A1C17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7117582" y="3722178"/>
            <a:ext cx="398203" cy="42476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30FAE8D-0092-4598-83FB-496F525DBA19}"/>
              </a:ext>
            </a:extLst>
          </p:cNvPr>
          <p:cNvSpPr txBox="1"/>
          <p:nvPr/>
        </p:nvSpPr>
        <p:spPr>
          <a:xfrm>
            <a:off x="7443974" y="3861475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63" name="그림 16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D3596304-F546-4C26-8A7C-0B2751871A0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10199445" y="3236207"/>
            <a:ext cx="398203" cy="424766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E3200E5C-851C-41A7-BD58-04447444A757}"/>
              </a:ext>
            </a:extLst>
          </p:cNvPr>
          <p:cNvSpPr txBox="1"/>
          <p:nvPr/>
        </p:nvSpPr>
        <p:spPr>
          <a:xfrm>
            <a:off x="10525837" y="3375504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65" name="그림 164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D447A2C2-2EB4-4D5F-BD24-1CC432B4F24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59401" y="5922551"/>
            <a:ext cx="398203" cy="42476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65E9782E-A2F9-4D8B-A728-B57EBA50A7D5}"/>
              </a:ext>
            </a:extLst>
          </p:cNvPr>
          <p:cNvSpPr txBox="1"/>
          <p:nvPr/>
        </p:nvSpPr>
        <p:spPr>
          <a:xfrm>
            <a:off x="785793" y="6061848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73" name="그림 17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79A3F5CD-783E-47E9-A735-F175A75B706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7081882" y="6362344"/>
            <a:ext cx="398203" cy="424766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BE7992ED-F2C4-4E20-B6D8-1BE56C4D4217}"/>
              </a:ext>
            </a:extLst>
          </p:cNvPr>
          <p:cNvSpPr txBox="1"/>
          <p:nvPr/>
        </p:nvSpPr>
        <p:spPr>
          <a:xfrm>
            <a:off x="7408274" y="6501641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78" name="그림 177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AB93AF4B-F9F3-407E-9A42-4F6E6174746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8243312" y="6366754"/>
            <a:ext cx="398203" cy="424766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47EE792D-D9C3-4A5E-83DE-E5266066276E}"/>
              </a:ext>
            </a:extLst>
          </p:cNvPr>
          <p:cNvSpPr txBox="1"/>
          <p:nvPr/>
        </p:nvSpPr>
        <p:spPr>
          <a:xfrm>
            <a:off x="8569704" y="6506051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C4F081CD-27C4-4D72-BF09-45E8391D2E7F}"/>
              </a:ext>
            </a:extLst>
          </p:cNvPr>
          <p:cNvGrpSpPr/>
          <p:nvPr/>
        </p:nvGrpSpPr>
        <p:grpSpPr>
          <a:xfrm>
            <a:off x="3296601" y="2590873"/>
            <a:ext cx="5690857" cy="571018"/>
            <a:chOff x="5544140" y="2860053"/>
            <a:chExt cx="5690857" cy="571018"/>
          </a:xfrm>
        </p:grpSpPr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C6B05D16-2BC0-4CD8-84E8-008D00F6465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924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1B19D96-511B-43D5-A6B6-2BA6C45BE8BF}"/>
                </a:ext>
              </a:extLst>
            </p:cNvPr>
            <p:cNvSpPr txBox="1"/>
            <p:nvPr/>
          </p:nvSpPr>
          <p:spPr>
            <a:xfrm>
              <a:off x="5544140" y="2860053"/>
              <a:ext cx="12442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dirty="0"/>
                <a:t>캐릭터 아이콘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선택 후</a:t>
              </a:r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F80ADA6B-34F6-4DB4-A7D5-D87F0683A618}"/>
                </a:ext>
              </a:extLst>
            </p:cNvPr>
            <p:cNvCxnSpPr>
              <a:cxnSpLocks/>
            </p:cNvCxnSpPr>
            <p:nvPr/>
          </p:nvCxnSpPr>
          <p:spPr>
            <a:xfrm>
              <a:off x="10352846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552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864601"/>
              </p:ext>
            </p:extLst>
          </p:nvPr>
        </p:nvGraphicFramePr>
        <p:xfrm>
          <a:off x="414338" y="1676319"/>
          <a:ext cx="11415712" cy="441185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150893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426481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85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로비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026197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300" b="1" dirty="0"/>
                        <a:t>폐허가 된 건물을 배경으로 </a:t>
                      </a:r>
                      <a:r>
                        <a:rPr lang="ko-KR" altLang="en-US" sz="1300" b="1" dirty="0">
                          <a:solidFill>
                            <a:srgbClr val="FF0000"/>
                          </a:solidFill>
                        </a:rPr>
                        <a:t>어두운</a:t>
                      </a:r>
                      <a:r>
                        <a:rPr lang="ko-KR" altLang="en-US" sz="1300" b="1" dirty="0"/>
                        <a:t> 느낌이 드는 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300" b="1" dirty="0"/>
                        <a:t>      컨셉을 잡음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2"/>
                      </a:pPr>
                      <a:r>
                        <a:rPr lang="ko-KR" altLang="en-US" sz="1300" b="1" dirty="0"/>
                        <a:t>가장 중앙에 자신의 캐릭터를 배치하고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성별에 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      </a:t>
                      </a:r>
                      <a:r>
                        <a:rPr lang="ko-KR" altLang="en-US" sz="1300" b="1" dirty="0"/>
                        <a:t>따라 </a:t>
                      </a:r>
                      <a:r>
                        <a:rPr lang="en-US" altLang="ko-KR" sz="1300" b="1" dirty="0"/>
                        <a:t>Idle</a:t>
                      </a:r>
                      <a:r>
                        <a:rPr lang="ko-KR" altLang="en-US" sz="1300" b="1" dirty="0"/>
                        <a:t>의 모습은 다름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3"/>
                      </a:pPr>
                      <a:r>
                        <a:rPr lang="ko-KR" altLang="en-US" sz="1300" b="1" dirty="0"/>
                        <a:t>돈은 중앙 상단에 배치되었으며 동전</a:t>
                      </a:r>
                      <a:r>
                        <a:rPr lang="en-US" altLang="ko-KR" sz="1300" b="1" dirty="0"/>
                        <a:t> </a:t>
                      </a:r>
                      <a:r>
                        <a:rPr lang="ko-KR" altLang="en-US" sz="1300" b="1" dirty="0"/>
                        <a:t>아이콘을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     </a:t>
                      </a:r>
                      <a:r>
                        <a:rPr lang="ko-KR" altLang="en-US" sz="1300" b="1" dirty="0"/>
                        <a:t> 추가하여 게임 머니라는 이미지를 강조함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4"/>
                      </a:pPr>
                      <a:r>
                        <a:rPr lang="ko-KR" altLang="en-US" sz="1300" b="1" dirty="0"/>
                        <a:t>부가적 컨텐츠를 </a:t>
                      </a:r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Up,</a:t>
                      </a:r>
                      <a:r>
                        <a:rPr lang="en-US" altLang="ko-KR" sz="1300" b="1" baseline="0" dirty="0">
                          <a:solidFill>
                            <a:srgbClr val="FF0000"/>
                          </a:solidFill>
                        </a:rPr>
                        <a:t> Down </a:t>
                      </a:r>
                      <a:r>
                        <a:rPr lang="ko-KR" altLang="en-US" sz="1300" b="1" baseline="0" dirty="0"/>
                        <a:t>기능을 사용하여</a:t>
                      </a:r>
                      <a:endParaRPr lang="en-US" altLang="ko-KR" sz="1300" b="1" baseline="0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baseline="0" dirty="0"/>
                        <a:t>      </a:t>
                      </a:r>
                      <a:r>
                        <a:rPr lang="ko-KR" altLang="en-US" sz="1300" b="1" baseline="0" dirty="0"/>
                        <a:t>로비 시야 가림을 최소화 시킬 수 있음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5.    </a:t>
                      </a:r>
                      <a:r>
                        <a:rPr lang="ko-KR" altLang="en-US" sz="1300" b="1" dirty="0"/>
                        <a:t>맵 이름</a:t>
                      </a:r>
                      <a:r>
                        <a:rPr lang="en-US" altLang="ko-KR" sz="1300" b="1" dirty="0"/>
                        <a:t>UI </a:t>
                      </a:r>
                      <a:r>
                        <a:rPr lang="ko-KR" altLang="en-US" sz="1300" b="1" dirty="0"/>
                        <a:t>옆 화살표를 누를 시 미리 보기로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baseline="0" dirty="0"/>
                        <a:t>     </a:t>
                      </a:r>
                      <a:r>
                        <a:rPr lang="ko-KR" altLang="en-US" sz="1300" b="1" dirty="0"/>
                        <a:t> 각 맵의 </a:t>
                      </a:r>
                      <a:r>
                        <a:rPr lang="ko-KR" altLang="en-US" sz="1300" b="1" baseline="0" dirty="0">
                          <a:solidFill>
                            <a:srgbClr val="FF0000"/>
                          </a:solidFill>
                        </a:rPr>
                        <a:t>썸네일</a:t>
                      </a:r>
                      <a:r>
                        <a:rPr lang="ko-KR" altLang="en-US" sz="1300" b="1" baseline="0" dirty="0"/>
                        <a:t> 일러스트가 출력 됨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16" y="2075888"/>
            <a:ext cx="7126004" cy="401228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18/37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9D1950-8CB1-48D2-A161-27E573AA1CFE}"/>
              </a:ext>
            </a:extLst>
          </p:cNvPr>
          <p:cNvSpPr txBox="1"/>
          <p:nvPr/>
        </p:nvSpPr>
        <p:spPr>
          <a:xfrm>
            <a:off x="10825343" y="914959"/>
            <a:ext cx="16484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기대효과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70754F5-F5BD-4CCF-B3F7-BC7D91B6DAB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CD888F0-7502-43C2-99E8-27A5614B3F0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F237300D-4DCF-4D35-B94D-EEFE3C48BC6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CD7D9493-D6CF-48A9-A2C7-BAE5C51C8437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5" name="화살표: 오각형 104">
                    <a:extLst>
                      <a:ext uri="{FF2B5EF4-FFF2-40B4-BE49-F238E27FC236}">
                        <a16:creationId xmlns:a16="http://schemas.microsoft.com/office/drawing/2014/main" id="{DF828E18-E6ED-4295-BC82-5457E17EE0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6" name="그룹 105">
                    <a:extLst>
                      <a:ext uri="{FF2B5EF4-FFF2-40B4-BE49-F238E27FC236}">
                        <a16:creationId xmlns:a16="http://schemas.microsoft.com/office/drawing/2014/main" id="{DD68F2CE-9D92-4EDA-BD90-01D6D42A244B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7" name="직사각형 106">
                      <a:extLst>
                        <a:ext uri="{FF2B5EF4-FFF2-40B4-BE49-F238E27FC236}">
                          <a16:creationId xmlns:a16="http://schemas.microsoft.com/office/drawing/2014/main" id="{76882569-6680-4722-B0D7-14516CE21D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3B9BDF12-C17C-4F9E-A8BB-AA95AB5230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2745D607-F9E5-4581-AD1A-082E2371DE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0" name="직사각형 109">
                      <a:extLst>
                        <a:ext uri="{FF2B5EF4-FFF2-40B4-BE49-F238E27FC236}">
                          <a16:creationId xmlns:a16="http://schemas.microsoft.com/office/drawing/2014/main" id="{AA38D17F-233B-4E20-9F3D-AFBB20610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E3B317CD-0A59-492A-B5F4-8C5F1EE09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DDAA504D-349B-41D8-BD08-D43EEC5CF8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13" name="그룹 112">
                      <a:extLst>
                        <a:ext uri="{FF2B5EF4-FFF2-40B4-BE49-F238E27FC236}">
                          <a16:creationId xmlns:a16="http://schemas.microsoft.com/office/drawing/2014/main" id="{F3310446-8AA2-4CE4-95A9-4A2FD2122F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23" name="직사각형 122">
                        <a:extLst>
                          <a:ext uri="{FF2B5EF4-FFF2-40B4-BE49-F238E27FC236}">
                            <a16:creationId xmlns:a16="http://schemas.microsoft.com/office/drawing/2014/main" id="{C06A6FBF-BF32-4B17-9CC7-CD0B82A677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24" name="TextBox 123">
                        <a:extLst>
                          <a:ext uri="{FF2B5EF4-FFF2-40B4-BE49-F238E27FC236}">
                            <a16:creationId xmlns:a16="http://schemas.microsoft.com/office/drawing/2014/main" id="{3F9593BC-2AD2-42E0-8CD4-26A96E0035A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25" name="직사각형 124">
                        <a:extLst>
                          <a:ext uri="{FF2B5EF4-FFF2-40B4-BE49-F238E27FC236}">
                            <a16:creationId xmlns:a16="http://schemas.microsoft.com/office/drawing/2014/main" id="{02AFE452-02B2-4826-92AB-641E32935F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26" name="직사각형 125">
                        <a:extLst>
                          <a:ext uri="{FF2B5EF4-FFF2-40B4-BE49-F238E27FC236}">
                            <a16:creationId xmlns:a16="http://schemas.microsoft.com/office/drawing/2014/main" id="{1E442C37-D84E-465E-B5B0-687F3C736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14" name="그룹 113">
                      <a:extLst>
                        <a:ext uri="{FF2B5EF4-FFF2-40B4-BE49-F238E27FC236}">
                          <a16:creationId xmlns:a16="http://schemas.microsoft.com/office/drawing/2014/main" id="{B3D2C306-1E1F-483B-936B-E678A9A79F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1" name="직사각형 120">
                        <a:extLst>
                          <a:ext uri="{FF2B5EF4-FFF2-40B4-BE49-F238E27FC236}">
                            <a16:creationId xmlns:a16="http://schemas.microsoft.com/office/drawing/2014/main" id="{6C5D47B7-AEE4-4D5A-8E66-233D8DB1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2" name="TextBox 121">
                        <a:extLst>
                          <a:ext uri="{FF2B5EF4-FFF2-40B4-BE49-F238E27FC236}">
                            <a16:creationId xmlns:a16="http://schemas.microsoft.com/office/drawing/2014/main" id="{14C1521B-1799-4DD0-86E6-1FFE62255B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15" name="직사각형 114">
                      <a:extLst>
                        <a:ext uri="{FF2B5EF4-FFF2-40B4-BE49-F238E27FC236}">
                          <a16:creationId xmlns:a16="http://schemas.microsoft.com/office/drawing/2014/main" id="{24CF1873-4F30-4ABB-A0A5-F78048A0A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5071F822-2984-453E-9DF1-D5FAB83046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27371A2A-DAC2-4D3B-A679-94F525BA9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D07467E3-29AE-44AC-819B-8AFAA80D78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485E67A9-9082-427D-83AB-645770018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0" name="직사각형 119">
                      <a:extLst>
                        <a:ext uri="{FF2B5EF4-FFF2-40B4-BE49-F238E27FC236}">
                          <a16:creationId xmlns:a16="http://schemas.microsoft.com/office/drawing/2014/main" id="{F2D22E6F-5113-4115-BEBA-74A596FF7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E7303C-861B-4F3D-8D2D-7988AA44D24E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902F30-2FA9-445D-A9A3-84087120DB3E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4212E16-8BD8-4529-9665-CCE3E1A9E7A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37B5512-5DE3-4408-B7A5-7583CD4CB8B7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4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34766" y="5012112"/>
            <a:ext cx="1224692" cy="340515"/>
          </a:xfrm>
          <a:prstGeom prst="wedgeRoundRectCallout">
            <a:avLst>
              <a:gd name="adj1" fmla="val 36133"/>
              <a:gd name="adj2" fmla="val 12575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캐릭터 교체를 위해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페이지 이동</a:t>
            </a:r>
          </a:p>
        </p:txBody>
      </p:sp>
      <p:sp>
        <p:nvSpPr>
          <p:cNvPr id="4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646029" y="5008034"/>
            <a:ext cx="756761" cy="340515"/>
          </a:xfrm>
          <a:prstGeom prst="wedgeRoundRectCallout">
            <a:avLst>
              <a:gd name="adj1" fmla="val 29081"/>
              <a:gd name="adj2" fmla="val 11348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스토리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193158" y="2744410"/>
            <a:ext cx="960612" cy="347283"/>
          </a:xfrm>
          <a:prstGeom prst="wedgeRoundRectCallout">
            <a:avLst>
              <a:gd name="adj1" fmla="val -33434"/>
              <a:gd name="adj2" fmla="val 9007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선택한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캐릭터 출력</a:t>
            </a: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639367" y="2075888"/>
            <a:ext cx="1514403" cy="227366"/>
          </a:xfrm>
          <a:prstGeom prst="wedgeRoundRectCallout">
            <a:avLst>
              <a:gd name="adj1" fmla="val -60151"/>
              <a:gd name="adj2" fmla="val -60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소지한 금액 출력</a:t>
            </a:r>
          </a:p>
        </p:txBody>
      </p:sp>
      <p:sp>
        <p:nvSpPr>
          <p:cNvPr id="5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736587" y="5012112"/>
            <a:ext cx="756761" cy="340515"/>
          </a:xfrm>
          <a:prstGeom prst="wedgeRoundRectCallout">
            <a:avLst>
              <a:gd name="adj1" fmla="val 36548"/>
              <a:gd name="adj2" fmla="val 11312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조작 방법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824832" y="2837347"/>
            <a:ext cx="756761" cy="340515"/>
          </a:xfrm>
          <a:prstGeom prst="wedgeRoundRectCallout">
            <a:avLst>
              <a:gd name="adj1" fmla="val 22849"/>
              <a:gd name="adj2" fmla="val -9832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환경 설정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695658" y="2837347"/>
            <a:ext cx="756761" cy="340515"/>
          </a:xfrm>
          <a:prstGeom prst="wedgeRoundRectCallout">
            <a:avLst>
              <a:gd name="adj1" fmla="val 22849"/>
              <a:gd name="adj2" fmla="val -9832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게임 종료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464625" y="3491233"/>
            <a:ext cx="839923" cy="340515"/>
          </a:xfrm>
          <a:prstGeom prst="wedgeRoundRectCallout">
            <a:avLst>
              <a:gd name="adj1" fmla="val 68163"/>
              <a:gd name="adj2" fmla="val -1811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맵의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썸네일 출력</a:t>
            </a: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541908" y="5008034"/>
            <a:ext cx="839923" cy="340515"/>
          </a:xfrm>
          <a:prstGeom prst="wedgeRoundRectCallout">
            <a:avLst>
              <a:gd name="adj1" fmla="val 70062"/>
              <a:gd name="adj2" fmla="val 5236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매칭 화면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386350" y="4342731"/>
            <a:ext cx="1039723" cy="264713"/>
          </a:xfrm>
          <a:prstGeom prst="wedgeRoundRectCallout">
            <a:avLst>
              <a:gd name="adj1" fmla="val -37228"/>
              <a:gd name="adj2" fmla="val 7909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이름 표기</a:t>
            </a:r>
          </a:p>
        </p:txBody>
      </p:sp>
      <p:sp>
        <p:nvSpPr>
          <p:cNvPr id="5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149541" y="2744411"/>
            <a:ext cx="1343494" cy="347284"/>
          </a:xfrm>
          <a:prstGeom prst="wedgeRoundRectCallout">
            <a:avLst>
              <a:gd name="adj1" fmla="val -45215"/>
              <a:gd name="adj2" fmla="val -10462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선택한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프로필과 이름 출력</a:t>
            </a:r>
          </a:p>
        </p:txBody>
      </p:sp>
      <p:sp>
        <p:nvSpPr>
          <p:cNvPr id="6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547053" y="4607444"/>
            <a:ext cx="1021370" cy="340515"/>
          </a:xfrm>
          <a:prstGeom prst="wedgeRoundRectCallout">
            <a:avLst>
              <a:gd name="adj1" fmla="val 23242"/>
              <a:gd name="adj2" fmla="val 15868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부가적 컨텐츠 </a:t>
            </a:r>
            <a:r>
              <a:rPr lang="en-US" altLang="ko-KR" sz="900" dirty="0">
                <a:solidFill>
                  <a:schemeClr val="tx1"/>
                </a:solidFill>
              </a:rPr>
              <a:t>Up, Down </a:t>
            </a:r>
            <a:r>
              <a:rPr lang="ko-KR" altLang="en-US" sz="900" dirty="0">
                <a:solidFill>
                  <a:schemeClr val="tx1"/>
                </a:solidFill>
              </a:rPr>
              <a:t>기능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12327ED-BDB8-4040-97DF-CBE26C04D316}"/>
              </a:ext>
            </a:extLst>
          </p:cNvPr>
          <p:cNvSpPr/>
          <p:nvPr/>
        </p:nvSpPr>
        <p:spPr>
          <a:xfrm>
            <a:off x="5650066" y="4682532"/>
            <a:ext cx="303581" cy="340515"/>
          </a:xfrm>
          <a:prstGeom prst="roundRect">
            <a:avLst/>
          </a:prstGeom>
          <a:gradFill>
            <a:gsLst>
              <a:gs pos="0">
                <a:srgbClr val="013E6A"/>
              </a:gs>
              <a:gs pos="100000">
                <a:srgbClr val="022444"/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45E3947-E17B-41BD-843F-3F826E58C0D9}"/>
              </a:ext>
            </a:extLst>
          </p:cNvPr>
          <p:cNvSpPr/>
          <p:nvPr/>
        </p:nvSpPr>
        <p:spPr>
          <a:xfrm>
            <a:off x="6906211" y="4682532"/>
            <a:ext cx="303580" cy="324481"/>
          </a:xfrm>
          <a:prstGeom prst="roundRect">
            <a:avLst/>
          </a:prstGeom>
          <a:gradFill>
            <a:gsLst>
              <a:gs pos="0">
                <a:srgbClr val="002A4C"/>
              </a:gs>
              <a:gs pos="100000">
                <a:srgbClr val="001E3A"/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315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59998"/>
              </p:ext>
            </p:extLst>
          </p:nvPr>
        </p:nvGraphicFramePr>
        <p:xfrm>
          <a:off x="0" y="1670806"/>
          <a:ext cx="12192000" cy="518719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3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부가적 컨텐츠 흐름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91395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213911" y="3949526"/>
            <a:ext cx="106403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로비 화면</a:t>
            </a:r>
          </a:p>
        </p:txBody>
      </p:sp>
      <p:cxnSp>
        <p:nvCxnSpPr>
          <p:cNvPr id="22" name="꺾인 연결선 21"/>
          <p:cNvCxnSpPr>
            <a:cxnSpLocks/>
            <a:stCxn id="2" idx="3"/>
            <a:endCxn id="136" idx="1"/>
          </p:cNvCxnSpPr>
          <p:nvPr/>
        </p:nvCxnSpPr>
        <p:spPr>
          <a:xfrm flipV="1">
            <a:off x="1277941" y="2458156"/>
            <a:ext cx="753005" cy="17199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cxnSpLocks/>
            <a:stCxn id="2" idx="3"/>
            <a:endCxn id="141" idx="1"/>
          </p:cNvCxnSpPr>
          <p:nvPr/>
        </p:nvCxnSpPr>
        <p:spPr>
          <a:xfrm>
            <a:off x="1277941" y="4178126"/>
            <a:ext cx="753005" cy="18506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EEA6A1-A1BD-4AB3-B42B-E978F2208D98}"/>
              </a:ext>
            </a:extLst>
          </p:cNvPr>
          <p:cNvSpPr/>
          <p:nvPr/>
        </p:nvSpPr>
        <p:spPr>
          <a:xfrm>
            <a:off x="2030946" y="222955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캐릭터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교체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2030946" y="2923634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스토리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9D1603E-5143-4047-B2BC-A88DC8A1CA9B}"/>
              </a:ext>
            </a:extLst>
          </p:cNvPr>
          <p:cNvSpPr/>
          <p:nvPr/>
        </p:nvSpPr>
        <p:spPr>
          <a:xfrm>
            <a:off x="2043860" y="362992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조작 방법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3CBF774-36CE-40A3-A14E-D540B308EE90}"/>
              </a:ext>
            </a:extLst>
          </p:cNvPr>
          <p:cNvSpPr/>
          <p:nvPr/>
        </p:nvSpPr>
        <p:spPr>
          <a:xfrm>
            <a:off x="2030946" y="431226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환경 설정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F96306A-3B33-4D5A-AA30-086C8A54AC5E}"/>
              </a:ext>
            </a:extLst>
          </p:cNvPr>
          <p:cNvSpPr/>
          <p:nvPr/>
        </p:nvSpPr>
        <p:spPr>
          <a:xfrm>
            <a:off x="2030946" y="5004478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종료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97A746E-D891-4694-A40E-AEAF303021FB}"/>
              </a:ext>
            </a:extLst>
          </p:cNvPr>
          <p:cNvSpPr/>
          <p:nvPr/>
        </p:nvSpPr>
        <p:spPr>
          <a:xfrm>
            <a:off x="2030946" y="580020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맵 선택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42" name="꺾인 연결선 21">
            <a:extLst>
              <a:ext uri="{FF2B5EF4-FFF2-40B4-BE49-F238E27FC236}">
                <a16:creationId xmlns:a16="http://schemas.microsoft.com/office/drawing/2014/main" id="{38481218-56BF-4C8E-9320-333DE4A5476D}"/>
              </a:ext>
            </a:extLst>
          </p:cNvPr>
          <p:cNvCxnSpPr>
            <a:cxnSpLocks/>
            <a:stCxn id="2" idx="3"/>
            <a:endCxn id="137" idx="1"/>
          </p:cNvCxnSpPr>
          <p:nvPr/>
        </p:nvCxnSpPr>
        <p:spPr>
          <a:xfrm flipV="1">
            <a:off x="1277941" y="3152234"/>
            <a:ext cx="753005" cy="102589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21">
            <a:extLst>
              <a:ext uri="{FF2B5EF4-FFF2-40B4-BE49-F238E27FC236}">
                <a16:creationId xmlns:a16="http://schemas.microsoft.com/office/drawing/2014/main" id="{D204C670-E8B3-4478-94C5-C4F7E400C927}"/>
              </a:ext>
            </a:extLst>
          </p:cNvPr>
          <p:cNvCxnSpPr>
            <a:cxnSpLocks/>
            <a:stCxn id="2" idx="3"/>
            <a:endCxn id="138" idx="1"/>
          </p:cNvCxnSpPr>
          <p:nvPr/>
        </p:nvCxnSpPr>
        <p:spPr>
          <a:xfrm flipV="1">
            <a:off x="1277941" y="3858526"/>
            <a:ext cx="765919" cy="319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89">
            <a:extLst>
              <a:ext uri="{FF2B5EF4-FFF2-40B4-BE49-F238E27FC236}">
                <a16:creationId xmlns:a16="http://schemas.microsoft.com/office/drawing/2014/main" id="{D3F0A624-C9BD-4DC1-8869-D595959BF2A3}"/>
              </a:ext>
            </a:extLst>
          </p:cNvPr>
          <p:cNvCxnSpPr>
            <a:cxnSpLocks/>
            <a:stCxn id="2" idx="3"/>
            <a:endCxn id="140" idx="1"/>
          </p:cNvCxnSpPr>
          <p:nvPr/>
        </p:nvCxnSpPr>
        <p:spPr>
          <a:xfrm>
            <a:off x="1277941" y="4178126"/>
            <a:ext cx="753005" cy="10549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89">
            <a:extLst>
              <a:ext uri="{FF2B5EF4-FFF2-40B4-BE49-F238E27FC236}">
                <a16:creationId xmlns:a16="http://schemas.microsoft.com/office/drawing/2014/main" id="{88DFD92C-1BE9-4BA9-954D-DE808896BC31}"/>
              </a:ext>
            </a:extLst>
          </p:cNvPr>
          <p:cNvCxnSpPr>
            <a:cxnSpLocks/>
            <a:stCxn id="2" idx="3"/>
            <a:endCxn id="139" idx="1"/>
          </p:cNvCxnSpPr>
          <p:nvPr/>
        </p:nvCxnSpPr>
        <p:spPr>
          <a:xfrm>
            <a:off x="1277941" y="4178126"/>
            <a:ext cx="753005" cy="3627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stCxn id="3" idx="3"/>
            <a:endCxn id="85" idx="1"/>
          </p:cNvCxnSpPr>
          <p:nvPr/>
        </p:nvCxnSpPr>
        <p:spPr>
          <a:xfrm flipV="1">
            <a:off x="4018220" y="3150304"/>
            <a:ext cx="3475173" cy="109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137" idx="3"/>
            <a:endCxn id="3" idx="1"/>
          </p:cNvCxnSpPr>
          <p:nvPr/>
        </p:nvCxnSpPr>
        <p:spPr>
          <a:xfrm flipV="1">
            <a:off x="2850784" y="3151396"/>
            <a:ext cx="347598" cy="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138" idx="3"/>
          </p:cNvCxnSpPr>
          <p:nvPr/>
        </p:nvCxnSpPr>
        <p:spPr>
          <a:xfrm>
            <a:off x="2863698" y="3858526"/>
            <a:ext cx="347598" cy="2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39" idx="3"/>
          </p:cNvCxnSpPr>
          <p:nvPr/>
        </p:nvCxnSpPr>
        <p:spPr>
          <a:xfrm>
            <a:off x="2850784" y="4540866"/>
            <a:ext cx="3605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0" idx="3"/>
          </p:cNvCxnSpPr>
          <p:nvPr/>
        </p:nvCxnSpPr>
        <p:spPr>
          <a:xfrm>
            <a:off x="2850784" y="5233078"/>
            <a:ext cx="3605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순서도: 판단 84"/>
          <p:cNvSpPr/>
          <p:nvPr/>
        </p:nvSpPr>
        <p:spPr>
          <a:xfrm>
            <a:off x="7493393" y="2722867"/>
            <a:ext cx="172543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‘X’, ‘</a:t>
            </a:r>
            <a:r>
              <a:rPr lang="ko-KR" altLang="en-US" sz="1000" dirty="0">
                <a:solidFill>
                  <a:schemeClr val="tx1"/>
                </a:solidFill>
              </a:rPr>
              <a:t>닫기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버튼을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339912" y="579576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62759" y="5121322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92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85" idx="3"/>
            <a:endCxn id="2" idx="2"/>
          </p:cNvCxnSpPr>
          <p:nvPr/>
        </p:nvCxnSpPr>
        <p:spPr>
          <a:xfrm flipH="1">
            <a:off x="745926" y="3150304"/>
            <a:ext cx="8472903" cy="1256422"/>
          </a:xfrm>
          <a:prstGeom prst="bentConnector4">
            <a:avLst>
              <a:gd name="adj1" fmla="val -28253"/>
              <a:gd name="adj2" fmla="val 26993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131" idx="2"/>
          </p:cNvCxnSpPr>
          <p:nvPr/>
        </p:nvCxnSpPr>
        <p:spPr>
          <a:xfrm rot="5400000" flipH="1">
            <a:off x="5794711" y="3288182"/>
            <a:ext cx="387904" cy="4734896"/>
          </a:xfrm>
          <a:prstGeom prst="bentConnector3">
            <a:avLst>
              <a:gd name="adj1" fmla="val -5893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stCxn id="107" idx="3"/>
            <a:endCxn id="85" idx="1"/>
          </p:cNvCxnSpPr>
          <p:nvPr/>
        </p:nvCxnSpPr>
        <p:spPr>
          <a:xfrm flipV="1">
            <a:off x="4018220" y="3150304"/>
            <a:ext cx="3475173" cy="706345"/>
          </a:xfrm>
          <a:prstGeom prst="bentConnector3">
            <a:avLst>
              <a:gd name="adj1" fmla="val 1821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2155000"/>
            <a:ext cx="819838" cy="422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출력 화면유지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1" name="순서도: 판단 130"/>
          <p:cNvSpPr/>
          <p:nvPr/>
        </p:nvSpPr>
        <p:spPr>
          <a:xfrm>
            <a:off x="7493393" y="4994709"/>
            <a:ext cx="172543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 버튼을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57" name="직선 화살표 연결선 156"/>
          <p:cNvCxnSpPr>
            <a:stCxn id="131" idx="3"/>
            <a:endCxn id="158" idx="1"/>
          </p:cNvCxnSpPr>
          <p:nvPr/>
        </p:nvCxnSpPr>
        <p:spPr>
          <a:xfrm>
            <a:off x="9218829" y="5422146"/>
            <a:ext cx="9904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519354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종료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939414" y="248508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9062759" y="2837715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170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031134" y="5233078"/>
            <a:ext cx="3462259" cy="189068"/>
          </a:xfrm>
          <a:prstGeom prst="bentConnector3">
            <a:avLst>
              <a:gd name="adj1" fmla="val 654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순서도: 판단 186"/>
          <p:cNvSpPr/>
          <p:nvPr/>
        </p:nvSpPr>
        <p:spPr>
          <a:xfrm>
            <a:off x="7556748" y="3913950"/>
            <a:ext cx="1641981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설정 </a:t>
            </a:r>
            <a:r>
              <a:rPr lang="ko-KR" altLang="en-US" sz="1000">
                <a:solidFill>
                  <a:schemeClr val="tx1"/>
                </a:solidFill>
              </a:rPr>
              <a:t>값을 조절했는가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062759" y="4059669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189" name="직선 화살표 연결선 188"/>
          <p:cNvCxnSpPr>
            <a:endCxn id="190" idx="1"/>
          </p:cNvCxnSpPr>
          <p:nvPr/>
        </p:nvCxnSpPr>
        <p:spPr>
          <a:xfrm>
            <a:off x="9198729" y="4360493"/>
            <a:ext cx="10105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4131893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닫을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자동 저장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3483354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초기 설정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4" name="꺾인 연결선 193"/>
          <p:cNvCxnSpPr>
            <a:stCxn id="187" idx="0"/>
            <a:endCxn id="193" idx="1"/>
          </p:cNvCxnSpPr>
          <p:nvPr/>
        </p:nvCxnSpPr>
        <p:spPr>
          <a:xfrm rot="5400000" flipH="1" flipV="1">
            <a:off x="9192524" y="2897169"/>
            <a:ext cx="201996" cy="18315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7927107" y="3663122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cxnSp>
        <p:nvCxnSpPr>
          <p:cNvPr id="198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187" idx="1"/>
          </p:cNvCxnSpPr>
          <p:nvPr/>
        </p:nvCxnSpPr>
        <p:spPr>
          <a:xfrm flipV="1">
            <a:off x="4031134" y="4341387"/>
            <a:ext cx="3525614" cy="199479"/>
          </a:xfrm>
          <a:prstGeom prst="bentConnector3">
            <a:avLst>
              <a:gd name="adj1" fmla="val 639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85" idx="0"/>
            <a:endCxn id="112" idx="1"/>
          </p:cNvCxnSpPr>
          <p:nvPr/>
        </p:nvCxnSpPr>
        <p:spPr>
          <a:xfrm rot="5400000" flipH="1" flipV="1">
            <a:off x="9104295" y="1617857"/>
            <a:ext cx="356827" cy="185319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4031134" y="3150304"/>
            <a:ext cx="3462259" cy="1390562"/>
          </a:xfrm>
          <a:prstGeom prst="bentConnector3">
            <a:avLst>
              <a:gd name="adj1" fmla="val 1810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4031134" y="3150304"/>
            <a:ext cx="3462259" cy="2082774"/>
          </a:xfrm>
          <a:prstGeom prst="bentConnector3">
            <a:avLst>
              <a:gd name="adj1" fmla="val 1810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5044110" y="427857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환경 설정만 해당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5072271" y="496780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게임 종료만 해당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044110" y="2857205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모든 경우 해당</a:t>
            </a:r>
          </a:p>
        </p:txBody>
      </p:sp>
      <p:sp>
        <p:nvSpPr>
          <p:cNvPr id="3" name="순서도: 문서 2"/>
          <p:cNvSpPr/>
          <p:nvPr/>
        </p:nvSpPr>
        <p:spPr>
          <a:xfrm>
            <a:off x="3198382" y="2922796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스토리 출력</a:t>
            </a:r>
          </a:p>
        </p:txBody>
      </p:sp>
      <p:sp>
        <p:nvSpPr>
          <p:cNvPr id="107" name="순서도: 문서 106"/>
          <p:cNvSpPr/>
          <p:nvPr/>
        </p:nvSpPr>
        <p:spPr>
          <a:xfrm>
            <a:off x="3198382" y="3628049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>
                <a:solidFill>
                  <a:schemeClr val="tx1"/>
                </a:solidFill>
              </a:rPr>
              <a:t>조작 방법 </a:t>
            </a:r>
            <a:r>
              <a:rPr lang="ko-KR" altLang="en-US" sz="115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9" name="순서도: 문서 108"/>
          <p:cNvSpPr/>
          <p:nvPr/>
        </p:nvSpPr>
        <p:spPr>
          <a:xfrm>
            <a:off x="3198382" y="4341386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 dirty="0">
                <a:solidFill>
                  <a:schemeClr val="tx1"/>
                </a:solidFill>
              </a:rPr>
              <a:t>환경 설정 출력</a:t>
            </a:r>
          </a:p>
        </p:txBody>
      </p:sp>
      <p:sp>
        <p:nvSpPr>
          <p:cNvPr id="113" name="순서도: 문서 112"/>
          <p:cNvSpPr/>
          <p:nvPr/>
        </p:nvSpPr>
        <p:spPr>
          <a:xfrm>
            <a:off x="3198382" y="5069385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 dirty="0">
                <a:solidFill>
                  <a:schemeClr val="tx1"/>
                </a:solidFill>
              </a:rPr>
              <a:t>게임 종료 출력</a:t>
            </a:r>
          </a:p>
        </p:txBody>
      </p:sp>
    </p:spTree>
    <p:extLst>
      <p:ext uri="{BB962C8B-B14F-4D97-AF65-F5344CB8AC3E}">
        <p14:creationId xmlns:p14="http://schemas.microsoft.com/office/powerpoint/2010/main" val="1403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55594"/>
              </p:ext>
            </p:extLst>
          </p:nvPr>
        </p:nvGraphicFramePr>
        <p:xfrm>
          <a:off x="4768917" y="1648169"/>
          <a:ext cx="7016846" cy="34318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11437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5505409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</a:tblGrid>
              <a:tr h="347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 틀린 그림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637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기획 의도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티니핑의 여성적인 디자인 느낌을 살리되</a:t>
                      </a:r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어렵지 않는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틀린 그림 찾기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숨은 그림 찾기</a:t>
                      </a: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방식으로 제작합니다</a:t>
                      </a:r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503209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퍼즐 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470907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모바일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안드로이드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582564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소요기술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Unity3D 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엔진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Visual Studio(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클라이언트 위주 제작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656465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해상도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[1280x720] 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유니티 내의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Scale With Screen Size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기능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사용으로 모든 해상도 지원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872132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이용자수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인 플레이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335557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타켓층 연령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7~13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세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초등학생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132046"/>
                  </a:ext>
                </a:extLst>
              </a:tr>
              <a:tr h="2689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타켓층 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티니핑을 좋아하는 낮은 연령층 어린이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520664"/>
                  </a:ext>
                </a:extLst>
              </a:tr>
              <a:tr h="2689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여성적인 디자인 외형과 퍼즐게임을 좋아하는 유저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830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CCB1DDCE-12DB-480C-BA4E-C4D9FEC023AF}"/>
                  </a:ext>
                </a:extLst>
              </p14:cNvPr>
              <p14:cNvContentPartPr/>
              <p14:nvPr/>
            </p14:nvContentPartPr>
            <p14:xfrm>
              <a:off x="5716209" y="2469249"/>
              <a:ext cx="360" cy="3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CCB1DDCE-12DB-480C-BA4E-C4D9FEC023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7569" y="24606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428C04AD-A63B-4D24-ADF0-35D389FA4CA2}"/>
                  </a:ext>
                </a:extLst>
              </p14:cNvPr>
              <p14:cNvContentPartPr/>
              <p14:nvPr/>
            </p14:nvContentPartPr>
            <p14:xfrm>
              <a:off x="5634489" y="2473209"/>
              <a:ext cx="360" cy="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428C04AD-A63B-4D24-ADF0-35D389FA4C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5489" y="24642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3A4C9D74-E25C-42E5-B26B-E735D01DEC97}"/>
                  </a:ext>
                </a:extLst>
              </p14:cNvPr>
              <p14:cNvContentPartPr/>
              <p14:nvPr/>
            </p14:nvContentPartPr>
            <p14:xfrm>
              <a:off x="5634489" y="2473209"/>
              <a:ext cx="360" cy="3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3A4C9D74-E25C-42E5-B26B-E735D01DEC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5489" y="246420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2D5D98-D52F-4352-BC3D-5906554D13BA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4FA2DB8-3720-4731-B79B-28634B515071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975805D-D3C8-456C-AACF-4096EE31F0E4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AEA0EE2-6D15-451A-8047-D96A086DDB17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화살표: 오각형 16">
                <a:extLst>
                  <a:ext uri="{FF2B5EF4-FFF2-40B4-BE49-F238E27FC236}">
                    <a16:creationId xmlns:a16="http://schemas.microsoft.com/office/drawing/2014/main" id="{36FDE30D-3E9A-4022-9ABB-0AFAFEBB2EC9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C285EE-680F-4E15-A6E2-69404C2FCA13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DBE9D0-34FE-4061-89E5-4BC9930C219A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3ACDB82-A370-4887-907A-C7C6C60687B2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92F853A-98E8-4FF3-9EAA-C6E888785DFC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A4592-018F-44AC-80DA-6452FCCDED32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268D701-CBED-40E9-92B8-D6E426D08C75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A0EF74-C81E-4CAB-AE56-C905FDC1E1FD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51BE410-2B15-4282-95D4-D0757979C29B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555BC11-5952-4B80-A2B7-D7E6338BA228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17B37FA-D01A-4ECC-A875-E2A5C92F534B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55570BA-D859-4868-8EE4-5C806C978322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9C41675-AFE5-42CE-8F2D-6F5BE77F1F96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DB1B3FB-3AAD-474B-A4BF-5F884D2A485D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7BB0B36-AAAE-429E-ACB9-391F097F952A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FA026EA-C3E8-42B3-BE3F-3D1EBB221178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60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0C135E51-6AC3-4091-A1BC-512244FB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스누피 틀린그림찾기] 눈을 크게 뜨고 찾아보자 틀린그림찾기! - YouTube">
            <a:extLst>
              <a:ext uri="{FF2B5EF4-FFF2-40B4-BE49-F238E27FC236}">
                <a16:creationId xmlns:a16="http://schemas.microsoft.com/office/drawing/2014/main" id="{05672D4A-C8FD-4F72-B868-006C82A7F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9" y="4257393"/>
            <a:ext cx="4314092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BA939C5-68DE-4E5C-9400-3C53832322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161" y="1702378"/>
            <a:ext cx="4248670" cy="23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5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C62AEB-7C41-4538-8E29-268AEC03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62" y="1839975"/>
            <a:ext cx="4033832" cy="23169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21" y="4414258"/>
            <a:ext cx="4044282" cy="23139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20" y="4409789"/>
            <a:ext cx="4101359" cy="23183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20" y="1854328"/>
            <a:ext cx="4101359" cy="22743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20/37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72D7411-F157-46E2-859D-4EFB83B8EF9B}"/>
              </a:ext>
            </a:extLst>
          </p:cNvPr>
          <p:cNvSpPr txBox="1"/>
          <p:nvPr/>
        </p:nvSpPr>
        <p:spPr>
          <a:xfrm>
            <a:off x="399793" y="1588533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스토리 컨셉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2803A9-0CC1-49C0-83D7-CA759F78A6E4}"/>
              </a:ext>
            </a:extLst>
          </p:cNvPr>
          <p:cNvSpPr txBox="1"/>
          <p:nvPr/>
        </p:nvSpPr>
        <p:spPr>
          <a:xfrm>
            <a:off x="399793" y="4154686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환경 설정 컨셉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853EAE-A52B-4C25-94F3-558590F4BF2E}"/>
              </a:ext>
            </a:extLst>
          </p:cNvPr>
          <p:cNvSpPr txBox="1"/>
          <p:nvPr/>
        </p:nvSpPr>
        <p:spPr>
          <a:xfrm>
            <a:off x="6113601" y="1585334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조작 방법 컨셉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0681D0-2FE4-4A51-BA46-70D877CDAD10}"/>
              </a:ext>
            </a:extLst>
          </p:cNvPr>
          <p:cNvSpPr txBox="1"/>
          <p:nvPr/>
        </p:nvSpPr>
        <p:spPr>
          <a:xfrm>
            <a:off x="6113601" y="4174046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게임 종료 컨셉 </a:t>
            </a:r>
          </a:p>
        </p:txBody>
      </p:sp>
      <p:graphicFrame>
        <p:nvGraphicFramePr>
          <p:cNvPr id="104" name="표 26">
            <a:extLst>
              <a:ext uri="{FF2B5EF4-FFF2-40B4-BE49-F238E27FC236}">
                <a16:creationId xmlns:a16="http://schemas.microsoft.com/office/drawing/2014/main" id="{636AC25C-0656-4CB4-920B-DA7A01968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630358"/>
              </p:ext>
            </p:extLst>
          </p:nvPr>
        </p:nvGraphicFramePr>
        <p:xfrm>
          <a:off x="4486762" y="1592096"/>
          <a:ext cx="1646040" cy="261095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16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72991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스토리에 맞는 이미지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     추가하여 스토리 내용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 전달에 도움 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3"/>
                      </a:pPr>
                      <a:r>
                        <a:rPr lang="ko-KR" altLang="en-US" sz="1000" b="1" dirty="0"/>
                        <a:t>스크롤 바를 사용함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5802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393440"/>
                  </a:ext>
                </a:extLst>
              </a:tr>
              <a:tr h="64295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006044"/>
                  </a:ext>
                </a:extLst>
              </a:tr>
            </a:tbl>
          </a:graphicData>
        </a:graphic>
      </p:graphicFrame>
      <p:graphicFrame>
        <p:nvGraphicFramePr>
          <p:cNvPr id="105" name="표 26">
            <a:extLst>
              <a:ext uri="{FF2B5EF4-FFF2-40B4-BE49-F238E27FC236}">
                <a16:creationId xmlns:a16="http://schemas.microsoft.com/office/drawing/2014/main" id="{78A56956-7332-49CA-AEB6-20399E59D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87801"/>
              </p:ext>
            </p:extLst>
          </p:nvPr>
        </p:nvGraphicFramePr>
        <p:xfrm>
          <a:off x="4486762" y="4164252"/>
          <a:ext cx="1646040" cy="256393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8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089493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시스템 조절이 가능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하도록 설정 기능 추가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2424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387060"/>
                  </a:ext>
                </a:extLst>
              </a:tr>
              <a:tr h="86659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525840"/>
                  </a:ext>
                </a:extLst>
              </a:tr>
            </a:tbl>
          </a:graphicData>
        </a:graphic>
      </p:graphicFrame>
      <p:graphicFrame>
        <p:nvGraphicFramePr>
          <p:cNvPr id="106" name="표 26">
            <a:extLst>
              <a:ext uri="{FF2B5EF4-FFF2-40B4-BE49-F238E27FC236}">
                <a16:creationId xmlns:a16="http://schemas.microsoft.com/office/drawing/2014/main" id="{CD1C0BCC-730C-4A3D-9CBA-5A684AF3F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18494"/>
              </p:ext>
            </p:extLst>
          </p:nvPr>
        </p:nvGraphicFramePr>
        <p:xfrm>
          <a:off x="10195192" y="1592095"/>
          <a:ext cx="1646040" cy="256259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57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2267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인게임에 맞는 이미지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     추가하여 조작방법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</a:t>
                      </a:r>
                      <a:r>
                        <a:rPr lang="ko-KR" altLang="en-US" sz="1000" b="1" dirty="0"/>
                        <a:t>전달에 도움 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9484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6014"/>
                  </a:ext>
                </a:extLst>
              </a:tr>
              <a:tr h="7873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404965"/>
                  </a:ext>
                </a:extLst>
              </a:tr>
            </a:tbl>
          </a:graphicData>
        </a:graphic>
      </p:graphicFrame>
      <p:graphicFrame>
        <p:nvGraphicFramePr>
          <p:cNvPr id="107" name="표 26">
            <a:extLst>
              <a:ext uri="{FF2B5EF4-FFF2-40B4-BE49-F238E27FC236}">
                <a16:creationId xmlns:a16="http://schemas.microsoft.com/office/drawing/2014/main" id="{94B024E0-A6D9-4AB7-AB16-361146C21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82595"/>
              </p:ext>
            </p:extLst>
          </p:nvPr>
        </p:nvGraphicFramePr>
        <p:xfrm>
          <a:off x="10195192" y="4164812"/>
          <a:ext cx="1646040" cy="259561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61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3813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재차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알림으로 게임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</a:t>
                      </a:r>
                      <a:r>
                        <a:rPr lang="ko-KR" altLang="en-US" sz="1000" b="1" dirty="0"/>
                        <a:t>종료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실수 방지하기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 위함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751860"/>
                  </a:ext>
                </a:extLst>
              </a:tr>
              <a:tr h="79781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83802"/>
                  </a:ext>
                </a:extLst>
              </a:tr>
            </a:tbl>
          </a:graphicData>
        </a:graphic>
      </p:graphicFrame>
      <p:grpSp>
        <p:nvGrpSpPr>
          <p:cNvPr id="82" name="그룹 81">
            <a:extLst>
              <a:ext uri="{FF2B5EF4-FFF2-40B4-BE49-F238E27FC236}">
                <a16:creationId xmlns:a16="http://schemas.microsoft.com/office/drawing/2014/main" id="{1828F127-B0C6-43F5-A4C0-53E02020F3BD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2359702-DB95-4BE8-9A7B-DB516C7DE291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300CFE52-2355-48D8-B155-CFACD433D4EC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A0D14269-219C-40C6-AAB5-F7976F5CA692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13" name="화살표: 오각형 112">
                    <a:extLst>
                      <a:ext uri="{FF2B5EF4-FFF2-40B4-BE49-F238E27FC236}">
                        <a16:creationId xmlns:a16="http://schemas.microsoft.com/office/drawing/2014/main" id="{75A2AEB7-181C-4B42-9D96-93B02AA5EF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14" name="그룹 113">
                    <a:extLst>
                      <a:ext uri="{FF2B5EF4-FFF2-40B4-BE49-F238E27FC236}">
                        <a16:creationId xmlns:a16="http://schemas.microsoft.com/office/drawing/2014/main" id="{77C6A0BA-BE5B-4796-8860-8340C03DC09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15" name="직사각형 114">
                      <a:extLst>
                        <a:ext uri="{FF2B5EF4-FFF2-40B4-BE49-F238E27FC236}">
                          <a16:creationId xmlns:a16="http://schemas.microsoft.com/office/drawing/2014/main" id="{63140E3B-2EFF-4CB1-A442-219794A17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DBC2BF86-8DE2-46FB-B44E-11FDC1C729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BA234F41-5C44-46B9-91C9-E65F534C64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8" name="직사각형 117">
                      <a:extLst>
                        <a:ext uri="{FF2B5EF4-FFF2-40B4-BE49-F238E27FC236}">
                          <a16:creationId xmlns:a16="http://schemas.microsoft.com/office/drawing/2014/main" id="{819C02B2-D52D-4767-8D02-2BCE91520C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E5C6ADF0-7C4E-41FF-80D5-D58DDF519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7AB0D2E9-181F-4DF7-90C1-99F0F3DD70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E7ED8619-3559-4F93-9EA6-2CFED7201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1" name="직사각형 130">
                        <a:extLst>
                          <a:ext uri="{FF2B5EF4-FFF2-40B4-BE49-F238E27FC236}">
                            <a16:creationId xmlns:a16="http://schemas.microsoft.com/office/drawing/2014/main" id="{21D7BA47-0807-4471-B5B1-DE4D89B0D7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A6EFE9A3-A233-4265-A6E6-391134BCF4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9A552649-068A-45F7-871D-EB03015432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1D504DC1-4843-4FF2-AA01-776CD80C06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13209CD2-8697-488C-8D55-74BD9D6645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D2971827-5D65-4D7D-9215-8F0943EB3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99895C0E-DFD4-4714-839D-8C8A2DF4C0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D7A2870E-6C29-4228-96F0-250045026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82FD7E4C-6145-47DB-94B1-B6CFF79B0D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769BF73A-0A86-4B09-B80D-04C76A6FB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94D6B805-BB60-4D18-82B8-FC3509543A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70B401DF-AC40-4C16-96F5-EA129F65A8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FA10EED5-6830-4E2E-85BB-A89850185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FDA4E4C-4E22-487C-859B-9B69C67F95F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F690052-2E0A-4CAD-8005-7499C559DAD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0DFB839-34E9-415E-B59D-88A668D0E53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F000CE-A5E8-4006-84F1-0C66DFD6ACA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5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043024" y="3625102"/>
            <a:ext cx="1241326" cy="520702"/>
          </a:xfrm>
          <a:prstGeom prst="wedgeRoundRectCallout">
            <a:avLst>
              <a:gd name="adj1" fmla="val -18749"/>
              <a:gd name="adj2" fmla="val -7798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바를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사용하여 스토리 내용 표기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3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518651" y="1924445"/>
            <a:ext cx="1039930" cy="345574"/>
          </a:xfrm>
          <a:prstGeom prst="wedgeRoundRectCallout">
            <a:avLst>
              <a:gd name="adj1" fmla="val 31864"/>
              <a:gd name="adj2" fmla="val 11099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조작 방법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057738" y="4479423"/>
            <a:ext cx="810412" cy="251651"/>
          </a:xfrm>
          <a:prstGeom prst="wedgeRoundRectCallout">
            <a:avLst>
              <a:gd name="adj1" fmla="val -33910"/>
              <a:gd name="adj2" fmla="val 10575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479390" y="1849692"/>
            <a:ext cx="810412" cy="251651"/>
          </a:xfrm>
          <a:prstGeom prst="wedgeRoundRectCallout">
            <a:avLst>
              <a:gd name="adj1" fmla="val -22201"/>
              <a:gd name="adj2" fmla="val 8518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9319149" y="1827543"/>
            <a:ext cx="810412" cy="251651"/>
          </a:xfrm>
          <a:prstGeom prst="wedgeRoundRectCallout">
            <a:avLst>
              <a:gd name="adj1" fmla="val -32907"/>
              <a:gd name="adj2" fmla="val 78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588121" y="6334518"/>
            <a:ext cx="810412" cy="251651"/>
          </a:xfrm>
          <a:prstGeom prst="wedgeRoundRectCallout">
            <a:avLst>
              <a:gd name="adj1" fmla="val -34974"/>
              <a:gd name="adj2" fmla="val -8621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63867" y="1940598"/>
            <a:ext cx="1061962" cy="424438"/>
          </a:xfrm>
          <a:prstGeom prst="wedgeRoundRectCallout">
            <a:avLst>
              <a:gd name="adj1" fmla="val 34215"/>
              <a:gd name="adj2" fmla="val 9546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스토리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3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90596" y="4585986"/>
            <a:ext cx="1061962" cy="424438"/>
          </a:xfrm>
          <a:prstGeom prst="wedgeRoundRectCallout">
            <a:avLst>
              <a:gd name="adj1" fmla="val 50461"/>
              <a:gd name="adj2" fmla="val 11375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마우스 회전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속도를 조절함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18564" y="5261133"/>
            <a:ext cx="1061962" cy="424438"/>
          </a:xfrm>
          <a:prstGeom prst="wedgeRoundRectCallout">
            <a:avLst>
              <a:gd name="adj1" fmla="val 49649"/>
              <a:gd name="adj2" fmla="val 8733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 내의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소리를 조절함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5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7002813" y="6334518"/>
            <a:ext cx="810412" cy="251651"/>
          </a:xfrm>
          <a:prstGeom prst="wedgeRoundRectCallout">
            <a:avLst>
              <a:gd name="adj1" fmla="val 39537"/>
              <a:gd name="adj2" fmla="val -9649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어플 종료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76" name="그림 75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261BC5B7-0F70-4CEB-8705-FA0218A1C1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3585214" y="2619091"/>
            <a:ext cx="398203" cy="42476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30FAE8D-0092-4598-83FB-496F525DBA19}"/>
              </a:ext>
            </a:extLst>
          </p:cNvPr>
          <p:cNvSpPr txBox="1"/>
          <p:nvPr/>
        </p:nvSpPr>
        <p:spPr>
          <a:xfrm>
            <a:off x="3685503" y="3007803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sp>
        <p:nvSpPr>
          <p:cNvPr id="66" name="말풍선: 모서리가 둥근 사각형 2">
            <a:extLst>
              <a:ext uri="{FF2B5EF4-FFF2-40B4-BE49-F238E27FC236}">
                <a16:creationId xmlns:a16="http://schemas.microsoft.com/office/drawing/2014/main" id="{D0EDADA6-B293-44F5-8BB5-ADC3425C9BDD}"/>
              </a:ext>
            </a:extLst>
          </p:cNvPr>
          <p:cNvSpPr/>
          <p:nvPr/>
        </p:nvSpPr>
        <p:spPr>
          <a:xfrm>
            <a:off x="9240715" y="2514545"/>
            <a:ext cx="888846" cy="251651"/>
          </a:xfrm>
          <a:prstGeom prst="wedgeRoundRectCallout">
            <a:avLst>
              <a:gd name="adj1" fmla="val -36832"/>
              <a:gd name="adj2" fmla="val 9559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다음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8" name="말풍선: 모서리가 둥근 사각형 2">
            <a:extLst>
              <a:ext uri="{FF2B5EF4-FFF2-40B4-BE49-F238E27FC236}">
                <a16:creationId xmlns:a16="http://schemas.microsoft.com/office/drawing/2014/main" id="{08674696-4DDE-4E55-952B-1AE2C56E44B1}"/>
              </a:ext>
            </a:extLst>
          </p:cNvPr>
          <p:cNvSpPr/>
          <p:nvPr/>
        </p:nvSpPr>
        <p:spPr>
          <a:xfrm>
            <a:off x="6149770" y="2514545"/>
            <a:ext cx="888846" cy="251651"/>
          </a:xfrm>
          <a:prstGeom prst="wedgeRoundRectCallout">
            <a:avLst>
              <a:gd name="adj1" fmla="val 32411"/>
              <a:gd name="adj2" fmla="val 8511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이전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02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46763"/>
              </p:ext>
            </p:extLst>
          </p:nvPr>
        </p:nvGraphicFramePr>
        <p:xfrm>
          <a:off x="8626" y="1547845"/>
          <a:ext cx="12183374" cy="536444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8337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전투 흐름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08187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750977" y="2053734"/>
            <a:ext cx="997518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로비 화면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884205" y="2987995"/>
            <a:ext cx="72184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맵 선택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832573" y="4145840"/>
            <a:ext cx="82863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지하철 맵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2419117" y="4006245"/>
            <a:ext cx="768590" cy="5899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아이템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 화면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419117" y="3202940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</a:t>
            </a:r>
            <a:r>
              <a:rPr lang="ko-KR" altLang="en-US" sz="1000" dirty="0">
                <a:solidFill>
                  <a:schemeClr val="tx1"/>
                </a:solidFill>
              </a:rPr>
              <a:t>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326498" y="5245817"/>
            <a:ext cx="1077442" cy="5253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자신의 킬 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* 15</a:t>
            </a:r>
            <a:r>
              <a:rPr lang="ko-KR" altLang="en-US" sz="1000" dirty="0">
                <a:solidFill>
                  <a:schemeClr val="tx1"/>
                </a:solidFill>
              </a:rPr>
              <a:t>원 </a:t>
            </a:r>
            <a:r>
              <a:rPr lang="en-US" altLang="ko-KR" sz="1000" dirty="0">
                <a:solidFill>
                  <a:schemeClr val="tx1"/>
                </a:solidFill>
              </a:rPr>
              <a:t>= </a:t>
            </a:r>
            <a:r>
              <a:rPr lang="ko-KR" altLang="en-US" sz="1000" dirty="0">
                <a:solidFill>
                  <a:schemeClr val="tx1"/>
                </a:solidFill>
              </a:rPr>
              <a:t>골드획득</a:t>
            </a:r>
          </a:p>
        </p:txBody>
      </p:sp>
      <p:cxnSp>
        <p:nvCxnSpPr>
          <p:cNvPr id="87" name="직선 화살표 연결선 86"/>
          <p:cNvCxnSpPr>
            <a:cxnSpLocks/>
            <a:stCxn id="2" idx="2"/>
            <a:endCxn id="76" idx="0"/>
          </p:cNvCxnSpPr>
          <p:nvPr/>
        </p:nvCxnSpPr>
        <p:spPr>
          <a:xfrm flipH="1">
            <a:off x="1245129" y="2510934"/>
            <a:ext cx="4607" cy="477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9573672" y="4636709"/>
            <a:ext cx="59557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accent1"/>
                </a:solidFill>
              </a:rPr>
              <a:t>승리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4679877" y="3875249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타이머가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766416" y="3524565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같은</a:t>
            </a:r>
            <a:r>
              <a:rPr lang="ko-KR" altLang="en-US" sz="1000" dirty="0">
                <a:solidFill>
                  <a:schemeClr val="tx1"/>
                </a:solidFill>
              </a:rPr>
              <a:t> 경우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5762151" y="2367319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1"/>
                </a:solidFill>
              </a:rPr>
              <a:t>높은</a:t>
            </a:r>
            <a:r>
              <a:rPr lang="ko-KR" altLang="en-US" sz="1000" dirty="0">
                <a:solidFill>
                  <a:schemeClr val="tx1"/>
                </a:solidFill>
              </a:rPr>
              <a:t> 유저</a:t>
            </a:r>
          </a:p>
        </p:txBody>
      </p:sp>
      <p:cxnSp>
        <p:nvCxnSpPr>
          <p:cNvPr id="131" name="직선 화살표 연결선 130"/>
          <p:cNvCxnSpPr>
            <a:cxnSpLocks/>
            <a:stCxn id="80" idx="3"/>
            <a:endCxn id="166" idx="1"/>
          </p:cNvCxnSpPr>
          <p:nvPr/>
        </p:nvCxnSpPr>
        <p:spPr>
          <a:xfrm>
            <a:off x="3187707" y="4301214"/>
            <a:ext cx="336473" cy="1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stCxn id="166" idx="3"/>
            <a:endCxn id="112" idx="1"/>
          </p:cNvCxnSpPr>
          <p:nvPr/>
        </p:nvCxnSpPr>
        <p:spPr>
          <a:xfrm flipV="1">
            <a:off x="4461196" y="4302686"/>
            <a:ext cx="218681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꺾인 연결선 278"/>
          <p:cNvCxnSpPr>
            <a:cxnSpLocks/>
            <a:stCxn id="312" idx="2"/>
            <a:endCxn id="2" idx="1"/>
          </p:cNvCxnSpPr>
          <p:nvPr/>
        </p:nvCxnSpPr>
        <p:spPr>
          <a:xfrm rot="5400000" flipH="1">
            <a:off x="3702709" y="-669398"/>
            <a:ext cx="4210185" cy="10113650"/>
          </a:xfrm>
          <a:prstGeom prst="bentConnector4">
            <a:avLst>
              <a:gd name="adj1" fmla="val -4201"/>
              <a:gd name="adj2" fmla="val 10524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5424552" y="4618783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4970136" y="3610371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84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112" idx="0"/>
            <a:endCxn id="91" idx="1"/>
          </p:cNvCxnSpPr>
          <p:nvPr/>
        </p:nvCxnSpPr>
        <p:spPr>
          <a:xfrm rot="5400000" flipH="1" flipV="1">
            <a:off x="5237578" y="3344906"/>
            <a:ext cx="708120" cy="35256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0B90A3A-E6C1-48F0-8550-5CD17801874E}"/>
              </a:ext>
            </a:extLst>
          </p:cNvPr>
          <p:cNvSpPr/>
          <p:nvPr/>
        </p:nvSpPr>
        <p:spPr>
          <a:xfrm>
            <a:off x="5767922" y="2938529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낮은</a:t>
            </a:r>
            <a:r>
              <a:rPr lang="ko-KR" altLang="en-US" sz="1000" dirty="0">
                <a:solidFill>
                  <a:schemeClr val="tx1"/>
                </a:solidFill>
              </a:rPr>
              <a:t> 경우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91" idx="3"/>
            <a:endCxn id="146" idx="1"/>
          </p:cNvCxnSpPr>
          <p:nvPr/>
        </p:nvCxnSpPr>
        <p:spPr>
          <a:xfrm>
            <a:off x="6524451" y="3167129"/>
            <a:ext cx="267457" cy="1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B4ECE84-C322-4163-B854-FA90B5BAE201}"/>
              </a:ext>
            </a:extLst>
          </p:cNvPr>
          <p:cNvSpPr/>
          <p:nvPr/>
        </p:nvSpPr>
        <p:spPr>
          <a:xfrm>
            <a:off x="859325" y="5298511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매칭 시도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21/37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14884" y="2369301"/>
            <a:ext cx="783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</a:rPr>
              <a:t>획득</a:t>
            </a:r>
            <a:endParaRPr lang="en-US" altLang="ko-KR" sz="1000" b="1" dirty="0">
              <a:solidFill>
                <a:schemeClr val="accent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14" idx="3"/>
            <a:endCxn id="141" idx="1"/>
          </p:cNvCxnSpPr>
          <p:nvPr/>
        </p:nvCxnSpPr>
        <p:spPr>
          <a:xfrm>
            <a:off x="6518680" y="2595919"/>
            <a:ext cx="273228" cy="32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1342367" y="4620900"/>
            <a:ext cx="57995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</a:rPr>
              <a:t>패배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7214E83-9478-4C5F-BF66-C56BFA28DDD2}"/>
              </a:ext>
            </a:extLst>
          </p:cNvPr>
          <p:cNvSpPr/>
          <p:nvPr/>
        </p:nvSpPr>
        <p:spPr>
          <a:xfrm>
            <a:off x="7894077" y="5921020"/>
            <a:ext cx="73895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 </a:t>
            </a:r>
            <a:r>
              <a:rPr lang="ko-KR" altLang="en-US" sz="1000" b="1" dirty="0">
                <a:solidFill>
                  <a:schemeClr val="accent1"/>
                </a:solidFill>
              </a:rPr>
              <a:t>획득</a:t>
            </a:r>
            <a:endParaRPr lang="en-US" altLang="ko-KR" sz="1000" b="1" dirty="0">
              <a:solidFill>
                <a:schemeClr val="accent1"/>
              </a:solidFill>
            </a:endParaRPr>
          </a:p>
        </p:txBody>
      </p:sp>
      <p:cxnSp>
        <p:nvCxnSpPr>
          <p:cNvPr id="151" name="꺾인 연결선 260">
            <a:extLst>
              <a:ext uri="{FF2B5EF4-FFF2-40B4-BE49-F238E27FC236}">
                <a16:creationId xmlns:a16="http://schemas.microsoft.com/office/drawing/2014/main" id="{27F302DF-0210-4C91-AF75-21228620707D}"/>
              </a:ext>
            </a:extLst>
          </p:cNvPr>
          <p:cNvCxnSpPr>
            <a:cxnSpLocks/>
            <a:stCxn id="112" idx="0"/>
            <a:endCxn id="114" idx="1"/>
          </p:cNvCxnSpPr>
          <p:nvPr/>
        </p:nvCxnSpPr>
        <p:spPr>
          <a:xfrm rot="5400000" flipH="1" flipV="1">
            <a:off x="4949088" y="3062186"/>
            <a:ext cx="1279330" cy="346796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81" idx="2"/>
            <a:endCxn id="80" idx="0"/>
          </p:cNvCxnSpPr>
          <p:nvPr/>
        </p:nvCxnSpPr>
        <p:spPr>
          <a:xfrm>
            <a:off x="2803412" y="3660140"/>
            <a:ext cx="0" cy="346105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3524180" y="4074088"/>
            <a:ext cx="93701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 진행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라운드 시작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48D36968-272E-42BC-9EDD-5E91EDCD07EA}"/>
              </a:ext>
            </a:extLst>
          </p:cNvPr>
          <p:cNvCxnSpPr>
            <a:cxnSpLocks/>
            <a:stCxn id="121" idx="0"/>
            <a:endCxn id="80" idx="2"/>
          </p:cNvCxnSpPr>
          <p:nvPr/>
        </p:nvCxnSpPr>
        <p:spPr>
          <a:xfrm flipV="1">
            <a:off x="2798181" y="4596182"/>
            <a:ext cx="5231" cy="6289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205D421-BEB7-4BBB-B88B-CA9FE17F2BEB}"/>
              </a:ext>
            </a:extLst>
          </p:cNvPr>
          <p:cNvCxnSpPr>
            <a:cxnSpLocks/>
            <a:stCxn id="107" idx="3"/>
            <a:endCxn id="121" idx="1"/>
          </p:cNvCxnSpPr>
          <p:nvPr/>
        </p:nvCxnSpPr>
        <p:spPr>
          <a:xfrm flipV="1">
            <a:off x="1627915" y="5526016"/>
            <a:ext cx="653860" cy="10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순서도: 판단 137"/>
          <p:cNvSpPr/>
          <p:nvPr/>
        </p:nvSpPr>
        <p:spPr>
          <a:xfrm>
            <a:off x="5000204" y="5237200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상대를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처치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338787" y="5000818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26507" y="2911222"/>
            <a:ext cx="777797" cy="507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획득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불가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13" idx="3"/>
            <a:endCxn id="139" idx="1"/>
          </p:cNvCxnSpPr>
          <p:nvPr/>
        </p:nvCxnSpPr>
        <p:spPr>
          <a:xfrm>
            <a:off x="6522945" y="3753165"/>
            <a:ext cx="278362" cy="43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순서도: 판단 167"/>
          <p:cNvSpPr/>
          <p:nvPr/>
        </p:nvSpPr>
        <p:spPr>
          <a:xfrm>
            <a:off x="9099470" y="2599847"/>
            <a:ext cx="1545608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라운드를 달성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1" name="꺾인 연결선 170"/>
          <p:cNvCxnSpPr>
            <a:cxnSpLocks/>
            <a:stCxn id="150" idx="3"/>
            <a:endCxn id="168" idx="1"/>
          </p:cNvCxnSpPr>
          <p:nvPr/>
        </p:nvCxnSpPr>
        <p:spPr>
          <a:xfrm flipV="1">
            <a:off x="8633036" y="3027284"/>
            <a:ext cx="466434" cy="3122336"/>
          </a:xfrm>
          <a:prstGeom prst="bentConnector3">
            <a:avLst>
              <a:gd name="adj1" fmla="val 592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9412116" y="3334092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207" name="꺾인 연결선 206"/>
          <p:cNvCxnSpPr>
            <a:cxnSpLocks/>
            <a:stCxn id="148" idx="2"/>
            <a:endCxn id="86" idx="3"/>
          </p:cNvCxnSpPr>
          <p:nvPr/>
        </p:nvCxnSpPr>
        <p:spPr>
          <a:xfrm rot="5400000">
            <a:off x="11302958" y="5179083"/>
            <a:ext cx="430368" cy="2284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cxnSpLocks/>
            <a:stCxn id="104" idx="2"/>
            <a:endCxn id="86" idx="1"/>
          </p:cNvCxnSpPr>
          <p:nvPr/>
        </p:nvCxnSpPr>
        <p:spPr>
          <a:xfrm rot="16200000" flipH="1">
            <a:off x="9891700" y="5073669"/>
            <a:ext cx="414559" cy="4550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꺾인 연결선 260"/>
          <p:cNvCxnSpPr>
            <a:stCxn id="138" idx="2"/>
            <a:endCxn id="137" idx="1"/>
          </p:cNvCxnSpPr>
          <p:nvPr/>
        </p:nvCxnSpPr>
        <p:spPr>
          <a:xfrm rot="16200000" flipH="1">
            <a:off x="6252806" y="5574948"/>
            <a:ext cx="57256" cy="109150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/>
          <p:cNvSpPr txBox="1"/>
          <p:nvPr/>
        </p:nvSpPr>
        <p:spPr>
          <a:xfrm>
            <a:off x="10413155" y="268288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33EB380F-2039-4BA7-901F-132A20124932}"/>
              </a:ext>
            </a:extLst>
          </p:cNvPr>
          <p:cNvSpPr/>
          <p:nvPr/>
        </p:nvSpPr>
        <p:spPr>
          <a:xfrm>
            <a:off x="7846919" y="3481557"/>
            <a:ext cx="874348" cy="5489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해당 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무효 </a:t>
            </a:r>
            <a:r>
              <a:rPr lang="en-US" altLang="ko-KR" sz="1000" b="1" dirty="0">
                <a:solidFill>
                  <a:schemeClr val="accent6"/>
                </a:solidFill>
              </a:rPr>
              <a:t>&amp;</a:t>
            </a: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점수 없음</a:t>
            </a:r>
            <a:endParaRPr lang="en-US" altLang="ko-KR" sz="1000" b="1" dirty="0">
              <a:solidFill>
                <a:schemeClr val="accent6"/>
              </a:solidFill>
            </a:endParaRPr>
          </a:p>
        </p:txBody>
      </p:sp>
      <p:cxnSp>
        <p:nvCxnSpPr>
          <p:cNvPr id="299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112" idx="0"/>
            <a:endCxn id="113" idx="1"/>
          </p:cNvCxnSpPr>
          <p:nvPr/>
        </p:nvCxnSpPr>
        <p:spPr>
          <a:xfrm rot="5400000" flipH="1" flipV="1">
            <a:off x="5529843" y="3638677"/>
            <a:ext cx="122084" cy="351061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0454708" y="6035319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결과 창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86" idx="2"/>
            <a:endCxn id="312" idx="0"/>
          </p:cNvCxnSpPr>
          <p:nvPr/>
        </p:nvCxnSpPr>
        <p:spPr>
          <a:xfrm flipH="1">
            <a:off x="10864627" y="5771119"/>
            <a:ext cx="592" cy="264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5330230" y="5969346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1171906" y="198293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</a:p>
        </p:txBody>
      </p:sp>
      <p:cxnSp>
        <p:nvCxnSpPr>
          <p:cNvPr id="352" name="꺾인 연결선 351"/>
          <p:cNvCxnSpPr>
            <a:cxnSpLocks/>
            <a:stCxn id="297" idx="3"/>
            <a:endCxn id="168" idx="1"/>
          </p:cNvCxnSpPr>
          <p:nvPr/>
        </p:nvCxnSpPr>
        <p:spPr>
          <a:xfrm flipV="1">
            <a:off x="8721267" y="3027284"/>
            <a:ext cx="378203" cy="7287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꺾인 연결선 369"/>
          <p:cNvCxnSpPr>
            <a:cxnSpLocks/>
            <a:stCxn id="154" idx="3"/>
            <a:endCxn id="168" idx="1"/>
          </p:cNvCxnSpPr>
          <p:nvPr/>
        </p:nvCxnSpPr>
        <p:spPr>
          <a:xfrm flipV="1">
            <a:off x="8604304" y="3027284"/>
            <a:ext cx="495166" cy="137603"/>
          </a:xfrm>
          <a:prstGeom prst="bentConnector3">
            <a:avLst>
              <a:gd name="adj1" fmla="val 621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직사각형 382"/>
          <p:cNvSpPr/>
          <p:nvPr/>
        </p:nvSpPr>
        <p:spPr>
          <a:xfrm>
            <a:off x="11136755" y="3748606"/>
            <a:ext cx="985918" cy="574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상대가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라운드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먼저 달성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플레이 도중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rgbClr val="FF0000"/>
                </a:solidFill>
              </a:rPr>
              <a:t>어플 종료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sp>
        <p:nvSpPr>
          <p:cNvPr id="400" name="직사각형 399"/>
          <p:cNvSpPr/>
          <p:nvPr/>
        </p:nvSpPr>
        <p:spPr>
          <a:xfrm>
            <a:off x="3608331" y="3212465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분 </a:t>
            </a:r>
            <a:r>
              <a:rPr lang="en-US" altLang="ko-KR" sz="1000" dirty="0">
                <a:solidFill>
                  <a:schemeClr val="tx1"/>
                </a:solidFill>
              </a:rPr>
              <a:t>30</a:t>
            </a:r>
            <a:r>
              <a:rPr lang="ko-KR" altLang="en-US" sz="1000" dirty="0">
                <a:solidFill>
                  <a:schemeClr val="tx1"/>
                </a:solidFill>
              </a:rPr>
              <a:t>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401" name="직선 화살표 연결선 400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400" idx="2"/>
            <a:endCxn id="166" idx="0"/>
          </p:cNvCxnSpPr>
          <p:nvPr/>
        </p:nvCxnSpPr>
        <p:spPr>
          <a:xfrm>
            <a:off x="3992626" y="3669665"/>
            <a:ext cx="62" cy="404423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꺾인 연결선 412"/>
          <p:cNvCxnSpPr>
            <a:cxnSpLocks/>
            <a:stCxn id="166" idx="2"/>
            <a:endCxn id="138" idx="1"/>
          </p:cNvCxnSpPr>
          <p:nvPr/>
        </p:nvCxnSpPr>
        <p:spPr>
          <a:xfrm rot="16200000" flipH="1">
            <a:off x="3929772" y="4594204"/>
            <a:ext cx="1133349" cy="100751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꺾인 연결선 415"/>
          <p:cNvCxnSpPr>
            <a:stCxn id="112" idx="2"/>
          </p:cNvCxnSpPr>
          <p:nvPr/>
        </p:nvCxnSpPr>
        <p:spPr>
          <a:xfrm rot="5400000" flipH="1">
            <a:off x="4717649" y="4032416"/>
            <a:ext cx="178230" cy="1217182"/>
          </a:xfrm>
          <a:prstGeom prst="bentConnector4">
            <a:avLst>
              <a:gd name="adj1" fmla="val -128261"/>
              <a:gd name="adj2" fmla="val 10005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72057" y="4917637"/>
            <a:ext cx="770574" cy="507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획득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불가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455" name="꺾인 연결선 454"/>
          <p:cNvCxnSpPr>
            <a:stCxn id="138" idx="0"/>
            <a:endCxn id="136" idx="1"/>
          </p:cNvCxnSpPr>
          <p:nvPr/>
        </p:nvCxnSpPr>
        <p:spPr>
          <a:xfrm rot="5400000" flipH="1" flipV="1">
            <a:off x="6242782" y="4662194"/>
            <a:ext cx="67907" cy="108210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꺾인 연결선 462"/>
          <p:cNvCxnSpPr>
            <a:cxnSpLocks/>
            <a:stCxn id="447" idx="3"/>
            <a:endCxn id="168" idx="1"/>
          </p:cNvCxnSpPr>
          <p:nvPr/>
        </p:nvCxnSpPr>
        <p:spPr>
          <a:xfrm flipV="1">
            <a:off x="8642631" y="3027284"/>
            <a:ext cx="456839" cy="2144018"/>
          </a:xfrm>
          <a:prstGeom prst="bentConnector3">
            <a:avLst>
              <a:gd name="adj1" fmla="val 575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383" idx="2"/>
            <a:endCxn id="148" idx="0"/>
          </p:cNvCxnSpPr>
          <p:nvPr/>
        </p:nvCxnSpPr>
        <p:spPr>
          <a:xfrm>
            <a:off x="11629714" y="4323502"/>
            <a:ext cx="2629" cy="297398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171"/>
          <p:cNvCxnSpPr>
            <a:cxnSpLocks/>
            <a:stCxn id="144" idx="3"/>
            <a:endCxn id="168" idx="1"/>
          </p:cNvCxnSpPr>
          <p:nvPr/>
        </p:nvCxnSpPr>
        <p:spPr>
          <a:xfrm>
            <a:off x="8598533" y="2597901"/>
            <a:ext cx="500937" cy="429383"/>
          </a:xfrm>
          <a:prstGeom prst="bentConnector3">
            <a:avLst>
              <a:gd name="adj1" fmla="val 6033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68" idx="3"/>
            <a:endCxn id="156" idx="1"/>
          </p:cNvCxnSpPr>
          <p:nvPr/>
        </p:nvCxnSpPr>
        <p:spPr>
          <a:xfrm>
            <a:off x="10645078" y="3027284"/>
            <a:ext cx="490713" cy="4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cxnSpLocks/>
            <a:stCxn id="341" idx="1"/>
            <a:endCxn id="80" idx="1"/>
          </p:cNvCxnSpPr>
          <p:nvPr/>
        </p:nvCxnSpPr>
        <p:spPr>
          <a:xfrm rot="10800000" flipV="1">
            <a:off x="2419118" y="2211532"/>
            <a:ext cx="8752789" cy="2089682"/>
          </a:xfrm>
          <a:prstGeom prst="bentConnector3">
            <a:avLst>
              <a:gd name="adj1" fmla="val 1026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6" idx="3"/>
            <a:endCxn id="447" idx="1"/>
          </p:cNvCxnSpPr>
          <p:nvPr/>
        </p:nvCxnSpPr>
        <p:spPr>
          <a:xfrm>
            <a:off x="7574317" y="5169293"/>
            <a:ext cx="297740" cy="2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7" idx="3"/>
            <a:endCxn id="150" idx="1"/>
          </p:cNvCxnSpPr>
          <p:nvPr/>
        </p:nvCxnSpPr>
        <p:spPr>
          <a:xfrm>
            <a:off x="7583716" y="6149329"/>
            <a:ext cx="310361" cy="2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endCxn id="341" idx="2"/>
          </p:cNvCxnSpPr>
          <p:nvPr/>
        </p:nvCxnSpPr>
        <p:spPr>
          <a:xfrm flipV="1">
            <a:off x="11581825" y="2440132"/>
            <a:ext cx="0" cy="353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68" idx="2"/>
            <a:endCxn id="104" idx="0"/>
          </p:cNvCxnSpPr>
          <p:nvPr/>
        </p:nvCxnSpPr>
        <p:spPr>
          <a:xfrm flipH="1">
            <a:off x="9871460" y="3454720"/>
            <a:ext cx="814" cy="118198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7548437" y="2597901"/>
            <a:ext cx="266447" cy="1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146" idx="3"/>
            <a:endCxn id="154" idx="1"/>
          </p:cNvCxnSpPr>
          <p:nvPr/>
        </p:nvCxnSpPr>
        <p:spPr>
          <a:xfrm flipV="1">
            <a:off x="7548437" y="3164887"/>
            <a:ext cx="278070" cy="3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9" idx="3"/>
            <a:endCxn id="297" idx="1"/>
          </p:cNvCxnSpPr>
          <p:nvPr/>
        </p:nvCxnSpPr>
        <p:spPr>
          <a:xfrm flipV="1">
            <a:off x="7655040" y="3756020"/>
            <a:ext cx="191879" cy="1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순서도: 문서 120"/>
          <p:cNvSpPr/>
          <p:nvPr/>
        </p:nvSpPr>
        <p:spPr>
          <a:xfrm>
            <a:off x="2281775" y="5225103"/>
            <a:ext cx="1032812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각 맵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6" name="순서도: 문서 135"/>
          <p:cNvSpPr/>
          <p:nvPr/>
        </p:nvSpPr>
        <p:spPr>
          <a:xfrm>
            <a:off x="6817788" y="4942911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LOSE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7" name="순서도: 문서 136"/>
          <p:cNvSpPr/>
          <p:nvPr/>
        </p:nvSpPr>
        <p:spPr>
          <a:xfrm>
            <a:off x="6827187" y="5922947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WIN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9" name="순서도: 문서 138"/>
          <p:cNvSpPr/>
          <p:nvPr/>
        </p:nvSpPr>
        <p:spPr>
          <a:xfrm>
            <a:off x="6801307" y="3531147"/>
            <a:ext cx="853733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</a:rPr>
              <a:t>DRAW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1" name="순서도: 문서 140"/>
          <p:cNvSpPr/>
          <p:nvPr/>
        </p:nvSpPr>
        <p:spPr>
          <a:xfrm>
            <a:off x="6791908" y="2372818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WIN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6" name="순서도: 문서 145"/>
          <p:cNvSpPr/>
          <p:nvPr/>
        </p:nvSpPr>
        <p:spPr>
          <a:xfrm>
            <a:off x="6791908" y="2941835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LOSE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56" name="순서도: 문서 155"/>
          <p:cNvSpPr/>
          <p:nvPr/>
        </p:nvSpPr>
        <p:spPr>
          <a:xfrm>
            <a:off x="11135791" y="2805791"/>
            <a:ext cx="928385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초간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대기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0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7449649" y="4191266"/>
            <a:ext cx="1043693" cy="510516"/>
          </a:xfrm>
          <a:prstGeom prst="wedgeRoundRectCallout">
            <a:avLst>
              <a:gd name="adj1" fmla="val 31609"/>
              <a:gd name="adj2" fmla="val -7131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해당 라운드를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accent6"/>
                </a:solidFill>
              </a:rPr>
              <a:t>재경기</a:t>
            </a:r>
            <a:r>
              <a:rPr lang="ko-KR" altLang="en-US" sz="800" dirty="0">
                <a:solidFill>
                  <a:schemeClr val="tx1"/>
                </a:solidFill>
              </a:rPr>
              <a:t> 함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EX) 1</a:t>
            </a:r>
            <a:r>
              <a:rPr lang="ko-KR" altLang="en-US" sz="800" dirty="0">
                <a:solidFill>
                  <a:schemeClr val="tx1"/>
                </a:solidFill>
              </a:rPr>
              <a:t>라운드 </a:t>
            </a:r>
            <a:r>
              <a:rPr lang="ko-KR" altLang="en-US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→</a:t>
            </a:r>
            <a:endParaRPr lang="en-US" altLang="ko-KR" sz="8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라운드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0024619" y="3753945"/>
            <a:ext cx="971759" cy="490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상대가 플레이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도중 </a:t>
            </a:r>
            <a:r>
              <a:rPr lang="ko-KR" altLang="en-US" sz="900" b="1" dirty="0">
                <a:solidFill>
                  <a:srgbClr val="FF0000"/>
                </a:solidFill>
              </a:rPr>
              <a:t>어플 종료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cxnSp>
        <p:nvCxnSpPr>
          <p:cNvPr id="197" name="꺾인 연결선 196"/>
          <p:cNvCxnSpPr>
            <a:cxnSpLocks/>
            <a:stCxn id="143" idx="2"/>
            <a:endCxn id="104" idx="3"/>
          </p:cNvCxnSpPr>
          <p:nvPr/>
        </p:nvCxnSpPr>
        <p:spPr>
          <a:xfrm rot="5400000">
            <a:off x="10029477" y="4384286"/>
            <a:ext cx="620793" cy="341252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10038656" y="3367669"/>
            <a:ext cx="896316" cy="271976"/>
          </a:xfrm>
          <a:prstGeom prst="wedgeRoundRectCallout">
            <a:avLst>
              <a:gd name="adj1" fmla="val 21022"/>
              <a:gd name="adj2" fmla="val 8727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승리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추가 조건</a:t>
            </a:r>
          </a:p>
        </p:txBody>
      </p:sp>
      <p:sp>
        <p:nvSpPr>
          <p:cNvPr id="203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11135462" y="3367669"/>
            <a:ext cx="896316" cy="271976"/>
          </a:xfrm>
          <a:prstGeom prst="wedgeRoundRectCallout">
            <a:avLst>
              <a:gd name="adj1" fmla="val 21022"/>
              <a:gd name="adj2" fmla="val 8727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패배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추가 조건</a:t>
            </a:r>
          </a:p>
        </p:txBody>
      </p:sp>
      <p:cxnSp>
        <p:nvCxnSpPr>
          <p:cNvPr id="142" name="직선 화살표 연결선 141"/>
          <p:cNvCxnSpPr>
            <a:cxnSpLocks/>
            <a:stCxn id="76" idx="2"/>
            <a:endCxn id="78" idx="0"/>
          </p:cNvCxnSpPr>
          <p:nvPr/>
        </p:nvCxnSpPr>
        <p:spPr>
          <a:xfrm>
            <a:off x="1245129" y="3445195"/>
            <a:ext cx="1761" cy="700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cxnSpLocks/>
            <a:stCxn id="78" idx="2"/>
            <a:endCxn id="107" idx="0"/>
          </p:cNvCxnSpPr>
          <p:nvPr/>
        </p:nvCxnSpPr>
        <p:spPr>
          <a:xfrm flipH="1">
            <a:off x="1243620" y="4603040"/>
            <a:ext cx="3270" cy="695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3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736931"/>
              </p:ext>
            </p:extLst>
          </p:nvPr>
        </p:nvGraphicFramePr>
        <p:xfrm>
          <a:off x="8626" y="1547845"/>
          <a:ext cx="12183374" cy="536444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8337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전투 중 예외 변수 사항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08187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5661776" y="2127701"/>
            <a:ext cx="1170345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게임 진행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라운드 진행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40" name="순서도: 판단 139"/>
          <p:cNvSpPr/>
          <p:nvPr/>
        </p:nvSpPr>
        <p:spPr>
          <a:xfrm>
            <a:off x="3628991" y="3615440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홈 버튼을 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296797" y="3812912"/>
            <a:ext cx="119833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백 그라운드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프로세스</a:t>
            </a:r>
            <a:r>
              <a:rPr lang="ko-KR" altLang="en-US" sz="1100" dirty="0">
                <a:solidFill>
                  <a:schemeClr val="tx1"/>
                </a:solidFill>
              </a:rPr>
              <a:t> 유지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40" idx="1"/>
            <a:endCxn id="142" idx="3"/>
          </p:cNvCxnSpPr>
          <p:nvPr/>
        </p:nvCxnSpPr>
        <p:spPr>
          <a:xfrm flipH="1" flipV="1">
            <a:off x="2495132" y="4041512"/>
            <a:ext cx="1133859" cy="13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140" idx="0"/>
            <a:endCxn id="2" idx="1"/>
          </p:cNvCxnSpPr>
          <p:nvPr/>
        </p:nvCxnSpPr>
        <p:spPr>
          <a:xfrm rot="5400000" flipH="1" flipV="1">
            <a:off x="4383553" y="2337218"/>
            <a:ext cx="1259139" cy="129730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317020" y="3613302"/>
            <a:ext cx="1671782" cy="854873"/>
            <a:chOff x="1297359" y="5117941"/>
            <a:chExt cx="1671782" cy="854873"/>
          </a:xfrm>
        </p:grpSpPr>
        <p:sp>
          <p:nvSpPr>
            <p:cNvPr id="159" name="순서도: 판단 158"/>
            <p:cNvSpPr/>
            <p:nvPr/>
          </p:nvSpPr>
          <p:spPr>
            <a:xfrm>
              <a:off x="1297359" y="5117941"/>
              <a:ext cx="1671782" cy="85487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54621" y="5305415"/>
              <a:ext cx="117211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라운드 진행 도중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강제로 어플을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종료 했는가</a:t>
              </a:r>
              <a:r>
                <a:rPr lang="en-US" altLang="ko-KR" sz="1000" dirty="0"/>
                <a:t>?</a:t>
              </a:r>
              <a:endParaRPr lang="ko-KR" altLang="en-US" sz="1000" dirty="0"/>
            </a:p>
          </p:txBody>
        </p:sp>
      </p:grpSp>
      <p:cxnSp>
        <p:nvCxnSpPr>
          <p:cNvPr id="160" name="꺾인 연결선 159"/>
          <p:cNvCxnSpPr>
            <a:cxnSpLocks/>
            <a:stCxn id="2" idx="2"/>
            <a:endCxn id="159" idx="1"/>
          </p:cNvCxnSpPr>
          <p:nvPr/>
        </p:nvCxnSpPr>
        <p:spPr>
          <a:xfrm rot="16200000" flipH="1">
            <a:off x="6054065" y="2777784"/>
            <a:ext cx="1455838" cy="107007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cxnSpLocks/>
            <a:stCxn id="2" idx="2"/>
            <a:endCxn id="140" idx="3"/>
          </p:cNvCxnSpPr>
          <p:nvPr/>
        </p:nvCxnSpPr>
        <p:spPr>
          <a:xfrm rot="5400000">
            <a:off x="4944460" y="2740388"/>
            <a:ext cx="1457976" cy="114700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59" idx="0"/>
            <a:endCxn id="2" idx="3"/>
          </p:cNvCxnSpPr>
          <p:nvPr/>
        </p:nvCxnSpPr>
        <p:spPr>
          <a:xfrm rot="16200000" flipV="1">
            <a:off x="6864016" y="2324407"/>
            <a:ext cx="1257001" cy="132079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299826" y="5145767"/>
            <a:ext cx="1198335" cy="57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진행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플레이 그대로 진행함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0127121" y="3812138"/>
            <a:ext cx="86495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자동 </a:t>
            </a:r>
            <a:r>
              <a:rPr lang="ko-KR" altLang="en-US" sz="1100" dirty="0">
                <a:solidFill>
                  <a:srgbClr val="FF0000"/>
                </a:solidFill>
              </a:rPr>
              <a:t>패배</a:t>
            </a:r>
          </a:p>
        </p:txBody>
      </p:sp>
      <p:sp>
        <p:nvSpPr>
          <p:cNvPr id="177" name="직사각형 176"/>
          <p:cNvSpPr/>
          <p:nvPr/>
        </p:nvSpPr>
        <p:spPr>
          <a:xfrm>
            <a:off x="10081894" y="2807259"/>
            <a:ext cx="95540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상대는 </a:t>
            </a:r>
            <a:r>
              <a:rPr lang="ko-KR" altLang="en-US" sz="1100" dirty="0">
                <a:solidFill>
                  <a:schemeClr val="accent1"/>
                </a:solidFill>
              </a:rPr>
              <a:t>승리</a:t>
            </a:r>
            <a:r>
              <a:rPr lang="ko-KR" altLang="en-US" sz="1100" dirty="0">
                <a:solidFill>
                  <a:schemeClr val="tx1"/>
                </a:solidFill>
              </a:rPr>
              <a:t> 판정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177" idx="2"/>
            <a:endCxn id="176" idx="0"/>
          </p:cNvCxnSpPr>
          <p:nvPr/>
        </p:nvCxnSpPr>
        <p:spPr>
          <a:xfrm>
            <a:off x="10559598" y="3264459"/>
            <a:ext cx="1" cy="547679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59" idx="3"/>
            <a:endCxn id="176" idx="1"/>
          </p:cNvCxnSpPr>
          <p:nvPr/>
        </p:nvCxnSpPr>
        <p:spPr>
          <a:xfrm flipV="1">
            <a:off x="8988802" y="4040738"/>
            <a:ext cx="1138319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142" idx="2"/>
            <a:endCxn id="173" idx="0"/>
          </p:cNvCxnSpPr>
          <p:nvPr/>
        </p:nvCxnSpPr>
        <p:spPr>
          <a:xfrm>
            <a:off x="1895965" y="4270112"/>
            <a:ext cx="3029" cy="875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순서도: 판단 210"/>
          <p:cNvSpPr/>
          <p:nvPr/>
        </p:nvSpPr>
        <p:spPr>
          <a:xfrm>
            <a:off x="3667338" y="5007484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 입장을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하였는가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173" idx="3"/>
            <a:endCxn id="211" idx="1"/>
          </p:cNvCxnSpPr>
          <p:nvPr/>
        </p:nvCxnSpPr>
        <p:spPr>
          <a:xfrm flipV="1">
            <a:off x="2498161" y="5434921"/>
            <a:ext cx="1169177" cy="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211" idx="2"/>
            <a:endCxn id="173" idx="2"/>
          </p:cNvCxnSpPr>
          <p:nvPr/>
        </p:nvCxnSpPr>
        <p:spPr>
          <a:xfrm rot="5400000" flipH="1">
            <a:off x="3081988" y="4541530"/>
            <a:ext cx="137833" cy="2503822"/>
          </a:xfrm>
          <a:prstGeom prst="bentConnector3">
            <a:avLst>
              <a:gd name="adj1" fmla="val -165853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64">
            <a:extLst>
              <a:ext uri="{FF2B5EF4-FFF2-40B4-BE49-F238E27FC236}">
                <a16:creationId xmlns:a16="http://schemas.microsoft.com/office/drawing/2014/main" id="{D2D5B405-7684-4A71-8C19-9DAA4686C9A6}"/>
              </a:ext>
            </a:extLst>
          </p:cNvPr>
          <p:cNvCxnSpPr>
            <a:cxnSpLocks/>
            <a:stCxn id="211" idx="3"/>
            <a:endCxn id="232" idx="1"/>
          </p:cNvCxnSpPr>
          <p:nvPr/>
        </p:nvCxnSpPr>
        <p:spPr>
          <a:xfrm flipV="1">
            <a:off x="5138294" y="5431518"/>
            <a:ext cx="2217227" cy="3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/>
          <p:cNvGrpSpPr/>
          <p:nvPr/>
        </p:nvGrpSpPr>
        <p:grpSpPr>
          <a:xfrm>
            <a:off x="7355521" y="5004081"/>
            <a:ext cx="1671782" cy="854873"/>
            <a:chOff x="1297359" y="5117941"/>
            <a:chExt cx="1671782" cy="854873"/>
          </a:xfrm>
        </p:grpSpPr>
        <p:sp>
          <p:nvSpPr>
            <p:cNvPr id="232" name="순서도: 판단 231"/>
            <p:cNvSpPr/>
            <p:nvPr/>
          </p:nvSpPr>
          <p:spPr>
            <a:xfrm>
              <a:off x="1297359" y="5117941"/>
              <a:ext cx="1671782" cy="85487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492903" y="5286826"/>
              <a:ext cx="1314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1</a:t>
              </a:r>
              <a:r>
                <a:rPr lang="ko-KR" altLang="en-US" sz="1000" dirty="0"/>
                <a:t>분 동안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움직임이 있었는가</a:t>
              </a:r>
              <a:r>
                <a:rPr lang="en-US" altLang="ko-KR" sz="1000" dirty="0"/>
                <a:t>?</a:t>
              </a:r>
              <a:endParaRPr lang="ko-KR" altLang="en-US" sz="1000" dirty="0"/>
            </a:p>
          </p:txBody>
        </p:sp>
      </p:grpSp>
      <p:cxnSp>
        <p:nvCxnSpPr>
          <p:cNvPr id="234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232" idx="2"/>
            <a:endCxn id="173" idx="2"/>
          </p:cNvCxnSpPr>
          <p:nvPr/>
        </p:nvCxnSpPr>
        <p:spPr>
          <a:xfrm rot="5400000" flipH="1">
            <a:off x="4977988" y="2645530"/>
            <a:ext cx="134430" cy="6292418"/>
          </a:xfrm>
          <a:prstGeom prst="bentConnector3">
            <a:avLst>
              <a:gd name="adj1" fmla="val -46055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 238"/>
          <p:cNvCxnSpPr>
            <a:stCxn id="232" idx="3"/>
            <a:endCxn id="176" idx="2"/>
          </p:cNvCxnSpPr>
          <p:nvPr/>
        </p:nvCxnSpPr>
        <p:spPr>
          <a:xfrm flipV="1">
            <a:off x="9027303" y="4269338"/>
            <a:ext cx="1532296" cy="116218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0087871" y="2214319"/>
            <a:ext cx="1546261" cy="409601"/>
          </a:xfrm>
          <a:prstGeom prst="wedgeRoundRectCallout">
            <a:avLst>
              <a:gd name="adj1" fmla="val -21831"/>
              <a:gd name="adj2" fmla="val 8171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승리 판정 결과를 얻고 로비로 이동하게 됨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8198963" y="335284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3259531" y="3714944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865849" y="3703258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3923121" y="335284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5012028" y="5078721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8903929" y="5078721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4462841" y="5744113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8322675" y="5744113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77" name="꺾인 연결선 160">
            <a:extLst>
              <a:ext uri="{FF2B5EF4-FFF2-40B4-BE49-F238E27FC236}">
                <a16:creationId xmlns:a16="http://schemas.microsoft.com/office/drawing/2014/main" id="{66C5469B-13E5-43D9-955D-F726D2D24474}"/>
              </a:ext>
            </a:extLst>
          </p:cNvPr>
          <p:cNvCxnSpPr>
            <a:cxnSpLocks/>
            <a:stCxn id="2" idx="2"/>
            <a:endCxn id="232" idx="0"/>
          </p:cNvCxnSpPr>
          <p:nvPr/>
        </p:nvCxnSpPr>
        <p:spPr>
          <a:xfrm rot="16200000" flipH="1">
            <a:off x="6009590" y="2822259"/>
            <a:ext cx="2419180" cy="1944463"/>
          </a:xfrm>
          <a:prstGeom prst="bentConnector3">
            <a:avLst>
              <a:gd name="adj1" fmla="val 8565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2026662" y="2479754"/>
            <a:ext cx="1870191" cy="917665"/>
          </a:xfrm>
          <a:prstGeom prst="wedgeRoundRectCallout">
            <a:avLst>
              <a:gd name="adj1" fmla="val 51443"/>
              <a:gd name="adj2" fmla="val 8935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411FBF-3820-42EB-9C0A-27FA97966A76}"/>
              </a:ext>
            </a:extLst>
          </p:cNvPr>
          <p:cNvGrpSpPr/>
          <p:nvPr/>
        </p:nvGrpSpPr>
        <p:grpSpPr>
          <a:xfrm>
            <a:off x="2125673" y="2523158"/>
            <a:ext cx="1637330" cy="802904"/>
            <a:chOff x="1750194" y="2476921"/>
            <a:chExt cx="5032043" cy="2639213"/>
          </a:xfrm>
        </p:grpSpPr>
        <p:pic>
          <p:nvPicPr>
            <p:cNvPr id="8" name="그림 7" descr="앉아있는, 사진, 테이블, 다른이(가) 표시된 사진&#10;&#10;자동 생성된 설명">
              <a:extLst>
                <a:ext uri="{FF2B5EF4-FFF2-40B4-BE49-F238E27FC236}">
                  <a16:creationId xmlns:a16="http://schemas.microsoft.com/office/drawing/2014/main" id="{9F3504E4-83D8-4ABD-AC91-9836A2289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5" b="93436" l="54011" r="94296">
                          <a14:foregroundMark x1="60428" y1="2896" x2="89305" y2="5405"/>
                          <a14:foregroundMark x1="89305" y1="5405" x2="90731" y2="7529"/>
                          <a14:foregroundMark x1="60250" y1="2510" x2="53119" y2="10811"/>
                          <a14:foregroundMark x1="53119" y1="10811" x2="51872" y2="31274"/>
                          <a14:foregroundMark x1="51872" y1="31274" x2="54011" y2="40927"/>
                          <a14:foregroundMark x1="54011" y1="40927" x2="54367" y2="83591"/>
                          <a14:foregroundMark x1="54367" y1="83591" x2="63993" y2="89575"/>
                          <a14:foregroundMark x1="63993" y1="89575" x2="75401" y2="90154"/>
                          <a14:foregroundMark x1="75401" y1="90154" x2="86453" y2="87645"/>
                          <a14:foregroundMark x1="86453" y1="87645" x2="90018" y2="78185"/>
                          <a14:foregroundMark x1="56150" y1="92471" x2="65419" y2="94015"/>
                          <a14:foregroundMark x1="65419" y1="94015" x2="74866" y2="93243"/>
                          <a14:foregroundMark x1="90291" y1="93734" x2="90971" y2="93756"/>
                          <a14:foregroundMark x1="74866" y1="93243" x2="87685" y2="93651"/>
                          <a14:foregroundMark x1="92052" y1="90434" x2="91800" y2="89575"/>
                          <a14:foregroundMark x1="91622" y1="85907" x2="94296" y2="11583"/>
                          <a14:foregroundMark x1="94296" y1="11583" x2="92513" y2="8301"/>
                          <a14:foregroundMark x1="59893" y1="965" x2="62032" y2="965"/>
                          <a14:backgroundMark x1="94474" y1="93243" x2="92513" y2="94402"/>
                          <a14:backgroundMark x1="93405" y1="93822" x2="91622" y2="94595"/>
                          <a14:backgroundMark x1="91087" y1="94788" x2="89127" y2="955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 r="2369"/>
            <a:stretch/>
          </p:blipFill>
          <p:spPr>
            <a:xfrm rot="16200000">
              <a:off x="2946609" y="1280506"/>
              <a:ext cx="2639213" cy="5032043"/>
            </a:xfrm>
            <a:prstGeom prst="rect">
              <a:avLst/>
            </a:prstGeom>
          </p:spPr>
        </p:pic>
        <p:pic>
          <p:nvPicPr>
            <p:cNvPr id="11" name="그림 10" descr="건물, 도로, 남자, 자동차이(가) 표시된 사진&#10;&#10;자동 생성된 설명">
              <a:extLst>
                <a:ext uri="{FF2B5EF4-FFF2-40B4-BE49-F238E27FC236}">
                  <a16:creationId xmlns:a16="http://schemas.microsoft.com/office/drawing/2014/main" id="{FC552BE8-FDAD-4FCC-94A5-07C20759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161" y="2798526"/>
              <a:ext cx="3587624" cy="2018255"/>
            </a:xfrm>
            <a:prstGeom prst="rect">
              <a:avLst/>
            </a:prstGeom>
          </p:spPr>
        </p:pic>
      </p:grpSp>
      <p:pic>
        <p:nvPicPr>
          <p:cNvPr id="14" name="그림 13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3294FDB4-20DB-404D-8606-F4945B0F50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3554671" y="2936613"/>
            <a:ext cx="307344" cy="32784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84A8BCC-1623-4743-9615-E365E0D20F6A}"/>
              </a:ext>
            </a:extLst>
          </p:cNvPr>
          <p:cNvGrpSpPr/>
          <p:nvPr/>
        </p:nvGrpSpPr>
        <p:grpSpPr>
          <a:xfrm>
            <a:off x="3406677" y="2687921"/>
            <a:ext cx="369460" cy="147102"/>
            <a:chOff x="3259531" y="2113498"/>
            <a:chExt cx="369460" cy="14710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4D755A9-93A6-493E-9D29-689663CAB6EE}"/>
                </a:ext>
              </a:extLst>
            </p:cNvPr>
            <p:cNvCxnSpPr>
              <a:cxnSpLocks/>
            </p:cNvCxnSpPr>
            <p:nvPr/>
          </p:nvCxnSpPr>
          <p:spPr>
            <a:xfrm>
              <a:off x="3259531" y="2127701"/>
              <a:ext cx="70956" cy="132899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8219771-5133-4F26-99E5-2DB5BD3E557E}"/>
                </a:ext>
              </a:extLst>
            </p:cNvPr>
            <p:cNvGrpSpPr/>
            <p:nvPr/>
          </p:nvGrpSpPr>
          <p:grpSpPr>
            <a:xfrm>
              <a:off x="3444179" y="2113498"/>
              <a:ext cx="184812" cy="147102"/>
              <a:chOff x="3444179" y="2113498"/>
              <a:chExt cx="184812" cy="147102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FC9F6A2F-1E59-41AA-B1A5-867A381F6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8035" y="2127701"/>
                <a:ext cx="70956" cy="13289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87109B34-7C2D-4935-B5BC-98A489D10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4179" y="2113498"/>
                <a:ext cx="0" cy="14710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903929" y="5901177"/>
            <a:ext cx="1546261" cy="544689"/>
          </a:xfrm>
          <a:prstGeom prst="wedgeRoundRectCallout">
            <a:avLst>
              <a:gd name="adj1" fmla="val -54189"/>
              <a:gd name="adj2" fmla="val -10783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주어진 시간 동안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움직임이 없을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강제로 </a:t>
            </a:r>
            <a:r>
              <a:rPr lang="ko-KR" altLang="en-US" sz="1000" dirty="0">
                <a:solidFill>
                  <a:srgbClr val="FF0000"/>
                </a:solidFill>
              </a:rPr>
              <a:t>패배</a:t>
            </a:r>
            <a:r>
              <a:rPr lang="ko-KR" altLang="en-US" sz="1000" dirty="0">
                <a:solidFill>
                  <a:schemeClr val="tx1"/>
                </a:solidFill>
              </a:rPr>
              <a:t>로 처리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522176" y="5034155"/>
            <a:ext cx="795955" cy="280128"/>
          </a:xfrm>
          <a:prstGeom prst="wedgeRoundRectCallout">
            <a:avLst>
              <a:gd name="adj1" fmla="val -25737"/>
              <a:gd name="adj2" fmla="val 7429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대책 방안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6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26">
            <a:extLst>
              <a:ext uri="{FF2B5EF4-FFF2-40B4-BE49-F238E27FC236}">
                <a16:creationId xmlns:a16="http://schemas.microsoft.com/office/drawing/2014/main" id="{520BACE1-668E-4E4D-BF77-D203AF0CE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311458"/>
              </p:ext>
            </p:extLst>
          </p:nvPr>
        </p:nvGraphicFramePr>
        <p:xfrm>
          <a:off x="147288" y="4140460"/>
          <a:ext cx="8385901" cy="104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38590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4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80288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b="0" dirty="0"/>
                        <a:t>매칭 </a:t>
                      </a:r>
                      <a:r>
                        <a:rPr lang="en-US" altLang="ko-KR" sz="1200" b="0" dirty="0"/>
                        <a:t>UI</a:t>
                      </a:r>
                      <a:r>
                        <a:rPr lang="ko-KR" altLang="en-US" sz="1200" b="0" dirty="0"/>
                        <a:t>에 집중 할 수 있게 뒷 배경을 흐리게 표현함</a:t>
                      </a:r>
                      <a:endParaRPr lang="en-US" altLang="ko-KR" sz="1200" b="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b="0" dirty="0"/>
                        <a:t>매칭 연결 시</a:t>
                      </a:r>
                      <a:r>
                        <a:rPr lang="ko-KR" altLang="en-US" sz="1200" b="0" baseline="0" dirty="0"/>
                        <a:t> 선택 </a:t>
                      </a:r>
                      <a:r>
                        <a:rPr lang="ko-KR" altLang="en-US" sz="1200" b="1" baseline="0" dirty="0">
                          <a:solidFill>
                            <a:srgbClr val="FF0000"/>
                          </a:solidFill>
                        </a:rPr>
                        <a:t>각 맵 일러스트</a:t>
                      </a:r>
                      <a:r>
                        <a:rPr lang="ko-KR" altLang="en-US" sz="1200" b="0" baseline="0" dirty="0"/>
                        <a:t>를 배경으로 오른쪽 하단에 로딩 로고를 넣어 연결 중임을 알림</a:t>
                      </a:r>
                      <a:endParaRPr lang="ko-KR" altLang="en-US" sz="1200" b="0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16" name="표 26">
            <a:extLst>
              <a:ext uri="{FF2B5EF4-FFF2-40B4-BE49-F238E27FC236}">
                <a16:creationId xmlns:a16="http://schemas.microsoft.com/office/drawing/2014/main" id="{F6CD105D-D677-4202-81DC-B9D5262D6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179933"/>
              </p:ext>
            </p:extLst>
          </p:nvPr>
        </p:nvGraphicFramePr>
        <p:xfrm>
          <a:off x="5107237" y="1568343"/>
          <a:ext cx="3427515" cy="25685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427515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24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매칭 시스템 </a:t>
                      </a:r>
                      <a:r>
                        <a:rPr lang="en-US" altLang="ko-KR" sz="1000" dirty="0"/>
                        <a:t>UI,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UX</a:t>
                      </a:r>
                      <a:r>
                        <a:rPr lang="ko-KR" altLang="en-US" sz="1000" dirty="0"/>
                        <a:t>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243876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E3AC2FC-E1FC-4619-8BDD-299A41FCFB0C}"/>
              </a:ext>
            </a:extLst>
          </p:cNvPr>
          <p:cNvCxnSpPr>
            <a:cxnSpLocks/>
          </p:cNvCxnSpPr>
          <p:nvPr/>
        </p:nvCxnSpPr>
        <p:spPr>
          <a:xfrm>
            <a:off x="0" y="5673030"/>
            <a:ext cx="12192000" cy="4889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99906" y="5237853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매칭 시스템을 선택한 이유는 무엇인가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pic>
        <p:nvPicPr>
          <p:cNvPr id="68" name="그림 67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9" y="5237853"/>
            <a:ext cx="475775" cy="35983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70820" y="5873294"/>
            <a:ext cx="3294948" cy="772257"/>
            <a:chOff x="519064" y="2191916"/>
            <a:chExt cx="3161742" cy="7722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237968B-AF00-405D-9BB1-209825B95A73}"/>
                </a:ext>
              </a:extLst>
            </p:cNvPr>
            <p:cNvSpPr/>
            <p:nvPr/>
          </p:nvSpPr>
          <p:spPr>
            <a:xfrm>
              <a:off x="914593" y="2191916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 dirty="0">
                  <a:solidFill>
                    <a:schemeClr val="tx1"/>
                  </a:solidFill>
                </a:rPr>
                <a:t>AI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방식의 경우 똑같은 패턴에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금방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지루함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을 느낄 수 있기 때문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51906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354240" y="5897002"/>
            <a:ext cx="3161742" cy="772257"/>
            <a:chOff x="4302484" y="2215624"/>
            <a:chExt cx="3161742" cy="772257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62AE0B33-8797-4AD0-AC9B-A0E444B27601}"/>
                </a:ext>
              </a:extLst>
            </p:cNvPr>
            <p:cNvSpPr/>
            <p:nvPr/>
          </p:nvSpPr>
          <p:spPr>
            <a:xfrm>
              <a:off x="4698013" y="2215624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랜덤으로 매치가 되어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상대와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겨루기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430248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137660" y="5896352"/>
            <a:ext cx="3508000" cy="772257"/>
            <a:chOff x="8085904" y="2214974"/>
            <a:chExt cx="3161742" cy="772257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3962A506-12F7-4E2C-A0A7-D902F6334245}"/>
                </a:ext>
              </a:extLst>
            </p:cNvPr>
            <p:cNvSpPr/>
            <p:nvPr/>
          </p:nvSpPr>
          <p:spPr>
            <a:xfrm>
              <a:off x="8481433" y="2214974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추 후 랭크 시스템 등의 기획을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반영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할 수 있는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확장성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이 있음</a:t>
              </a:r>
            </a:p>
          </p:txBody>
        </p:sp>
        <p:sp>
          <p:nvSpPr>
            <p:cNvPr id="63" name="타원 62"/>
            <p:cNvSpPr/>
            <p:nvPr/>
          </p:nvSpPr>
          <p:spPr>
            <a:xfrm>
              <a:off x="808590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6D83C81-05A9-492F-822D-5F8FC71383DA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6A0F241-5B76-4822-87ED-87BB805544AE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763548F4-0610-4280-9027-58E827B11E32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BC84EFBD-7239-41F9-B171-7CBFC3329F3A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88" name="화살표: 오각형 87">
                    <a:extLst>
                      <a:ext uri="{FF2B5EF4-FFF2-40B4-BE49-F238E27FC236}">
                        <a16:creationId xmlns:a16="http://schemas.microsoft.com/office/drawing/2014/main" id="{22DBC1C4-3C12-4187-98C2-2647FA7E3C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5263E00F-9D16-4613-8695-68A43E936BDC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A45D5FF8-96B4-4358-A85B-A801B841A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FE95D590-6B01-4B70-A548-81860DACC9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3FC8DEBD-FA1A-4A80-98BC-CC5E532E09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774D0264-4DB0-4ECE-B24B-F68EB9E1D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5CF78918-DFD1-433B-AF09-35B1F38E15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5DF1F00F-CEC8-4681-B7DE-05F7B823B1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96" name="그룹 95">
                      <a:extLst>
                        <a:ext uri="{FF2B5EF4-FFF2-40B4-BE49-F238E27FC236}">
                          <a16:creationId xmlns:a16="http://schemas.microsoft.com/office/drawing/2014/main" id="{9CF0B222-6F3B-42B7-BA09-03F76F05A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07" name="직사각형 106">
                        <a:extLst>
                          <a:ext uri="{FF2B5EF4-FFF2-40B4-BE49-F238E27FC236}">
                            <a16:creationId xmlns:a16="http://schemas.microsoft.com/office/drawing/2014/main" id="{A4404B7F-1F6E-4C9D-A0C3-4D613AF4E8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5FEA8F1-0872-40FC-8FF9-BCE525E0F3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09" name="직사각형 108">
                        <a:extLst>
                          <a:ext uri="{FF2B5EF4-FFF2-40B4-BE49-F238E27FC236}">
                            <a16:creationId xmlns:a16="http://schemas.microsoft.com/office/drawing/2014/main" id="{427D81B7-C517-4B2D-823E-809636FF91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10" name="직사각형 109">
                        <a:extLst>
                          <a:ext uri="{FF2B5EF4-FFF2-40B4-BE49-F238E27FC236}">
                            <a16:creationId xmlns:a16="http://schemas.microsoft.com/office/drawing/2014/main" id="{A5D11192-A464-48EB-B125-1FDFE5DFD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24CFCED7-04C6-4F3F-BD78-9D07C01463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04" name="직사각형 103">
                        <a:extLst>
                          <a:ext uri="{FF2B5EF4-FFF2-40B4-BE49-F238E27FC236}">
                            <a16:creationId xmlns:a16="http://schemas.microsoft.com/office/drawing/2014/main" id="{6F88B8BA-CDD5-4B11-B052-93CA695BC4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3EAE2D3-5144-415A-A7C5-A4731D8B7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A3ED4350-15FE-49D3-98D7-D0F240BAA2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D0D78C0A-AA95-4E2D-BEFD-767B0865F7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00" name="직사각형 99">
                      <a:extLst>
                        <a:ext uri="{FF2B5EF4-FFF2-40B4-BE49-F238E27FC236}">
                          <a16:creationId xmlns:a16="http://schemas.microsoft.com/office/drawing/2014/main" id="{1F7C4E97-4854-4399-910F-787E9A1D6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47400938-01EE-491F-BAFE-860C440991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F2ADDA4B-8874-436D-A2D6-14A547345C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D61593F3-E22A-4248-971A-C7E8D644A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248D2BF-5144-403C-A29C-A66E1E169D08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A73408A-15D5-4E61-80C9-46A7002086BD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18AC1E4-9FDD-4A25-BC3D-99DA0BAE2DD0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E3D610B-4533-4446-8F29-FDE35869A723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 descr="건물, 사람, 남자, 자동차이(가) 표시된 사진&#10;&#10;자동 생성된 설명">
            <a:extLst>
              <a:ext uri="{FF2B5EF4-FFF2-40B4-BE49-F238E27FC236}">
                <a16:creationId xmlns:a16="http://schemas.microsoft.com/office/drawing/2014/main" id="{CD840D82-D1F1-4E8C-A126-A9EF57B2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04" y="1533794"/>
            <a:ext cx="2457844" cy="1852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 descr="테이블, 건물, 앉아있는, 개이(가) 표시된 사진&#10;&#10;자동 생성된 설명">
            <a:extLst>
              <a:ext uri="{FF2B5EF4-FFF2-40B4-BE49-F238E27FC236}">
                <a16:creationId xmlns:a16="http://schemas.microsoft.com/office/drawing/2014/main" id="{16383D35-5726-4DFC-B13D-A3B426EC5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04" y="3515659"/>
            <a:ext cx="2457844" cy="1860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B7140E32-CB54-4927-BCE4-ADF07954D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59232"/>
              </p:ext>
            </p:extLst>
          </p:nvPr>
        </p:nvGraphicFramePr>
        <p:xfrm>
          <a:off x="141127" y="1612071"/>
          <a:ext cx="3433377" cy="25235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433377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18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맵 선택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204543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sp>
        <p:nvSpPr>
          <p:cNvPr id="72" name="오른쪽 화살표 11">
            <a:extLst>
              <a:ext uri="{FF2B5EF4-FFF2-40B4-BE49-F238E27FC236}">
                <a16:creationId xmlns:a16="http://schemas.microsoft.com/office/drawing/2014/main" id="{DAA450B1-C957-4A1C-B2F2-0357B34AB9FC}"/>
              </a:ext>
            </a:extLst>
          </p:cNvPr>
          <p:cNvSpPr/>
          <p:nvPr/>
        </p:nvSpPr>
        <p:spPr>
          <a:xfrm>
            <a:off x="3997828" y="2492613"/>
            <a:ext cx="821811" cy="188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CFD9ADB-4E2C-4FA6-AF69-E330BB8CA8E4}"/>
              </a:ext>
            </a:extLst>
          </p:cNvPr>
          <p:cNvSpPr txBox="1"/>
          <p:nvPr/>
        </p:nvSpPr>
        <p:spPr>
          <a:xfrm>
            <a:off x="3765415" y="1933772"/>
            <a:ext cx="1331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맵 </a:t>
            </a:r>
            <a:endParaRPr lang="en-US" altLang="ko-KR" sz="1500" dirty="0"/>
          </a:p>
          <a:p>
            <a:pPr algn="ctr"/>
            <a:r>
              <a:rPr lang="ko-KR" altLang="en-US" sz="1500" dirty="0"/>
              <a:t>선택 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95FD87-1CC3-4494-86AC-2F05D4D833E8}"/>
              </a:ext>
            </a:extLst>
          </p:cNvPr>
          <p:cNvSpPr txBox="1"/>
          <p:nvPr/>
        </p:nvSpPr>
        <p:spPr>
          <a:xfrm>
            <a:off x="3821356" y="2848420"/>
            <a:ext cx="102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맵 썸네일 </a:t>
            </a:r>
            <a:endParaRPr lang="en-US" altLang="ko-KR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5C9AA9C-73FD-4A0D-B7BE-2DC3E291B0D0}"/>
              </a:ext>
            </a:extLst>
          </p:cNvPr>
          <p:cNvSpPr txBox="1"/>
          <p:nvPr/>
        </p:nvSpPr>
        <p:spPr>
          <a:xfrm>
            <a:off x="3742621" y="3282067"/>
            <a:ext cx="1275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이름 </a:t>
            </a:r>
            <a:endParaRPr lang="en-US" altLang="ko-KR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DDD6656-D241-4B7D-88C6-2F2A89CE22F6}"/>
              </a:ext>
            </a:extLst>
          </p:cNvPr>
          <p:cNvSpPr txBox="1"/>
          <p:nvPr/>
        </p:nvSpPr>
        <p:spPr>
          <a:xfrm>
            <a:off x="3729661" y="3669763"/>
            <a:ext cx="123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 시</a:t>
            </a:r>
            <a:r>
              <a:rPr lang="en-US" altLang="ko-KR" sz="1200" dirty="0"/>
              <a:t> </a:t>
            </a:r>
            <a:r>
              <a:rPr lang="ko-KR" altLang="en-US" sz="1200" dirty="0"/>
              <a:t>매칭</a:t>
            </a:r>
            <a:endParaRPr lang="en-US" altLang="ko-KR" sz="1200" dirty="0"/>
          </a:p>
          <a:p>
            <a:pPr algn="ctr"/>
            <a:r>
              <a:rPr lang="ko-KR" altLang="en-US" sz="1200" dirty="0"/>
              <a:t>팝업 출력</a:t>
            </a:r>
            <a:endParaRPr lang="en-US" altLang="ko-KR" sz="1200" dirty="0"/>
          </a:p>
        </p:txBody>
      </p:sp>
      <p:sp>
        <p:nvSpPr>
          <p:cNvPr id="113" name="오른쪽 화살표 11">
            <a:extLst>
              <a:ext uri="{FF2B5EF4-FFF2-40B4-BE49-F238E27FC236}">
                <a16:creationId xmlns:a16="http://schemas.microsoft.com/office/drawing/2014/main" id="{371020E4-30DD-41F2-936A-C081A9ED8548}"/>
              </a:ext>
            </a:extLst>
          </p:cNvPr>
          <p:cNvSpPr/>
          <p:nvPr/>
        </p:nvSpPr>
        <p:spPr>
          <a:xfrm>
            <a:off x="8619561" y="2487982"/>
            <a:ext cx="821811" cy="188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AC0E2D9-9C25-459E-9E9C-3DDA0B4B5613}"/>
              </a:ext>
            </a:extLst>
          </p:cNvPr>
          <p:cNvSpPr txBox="1"/>
          <p:nvPr/>
        </p:nvSpPr>
        <p:spPr>
          <a:xfrm>
            <a:off x="8387148" y="1929141"/>
            <a:ext cx="1331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매칭이</a:t>
            </a:r>
            <a:endParaRPr lang="en-US" altLang="ko-KR" sz="1500" dirty="0"/>
          </a:p>
          <a:p>
            <a:pPr algn="ctr"/>
            <a:r>
              <a:rPr lang="ko-KR" altLang="en-US" sz="1500" dirty="0"/>
              <a:t>잡힌 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924" y="1897470"/>
            <a:ext cx="3388461" cy="2233957"/>
          </a:xfrm>
          <a:prstGeom prst="rect">
            <a:avLst/>
          </a:prstGeom>
        </p:spPr>
      </p:pic>
      <p:sp>
        <p:nvSpPr>
          <p:cNvPr id="7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7423798" y="2186682"/>
            <a:ext cx="798988" cy="261701"/>
          </a:xfrm>
          <a:prstGeom prst="wedgeRoundRectCallout">
            <a:avLst>
              <a:gd name="adj1" fmla="val -36415"/>
              <a:gd name="adj2" fmla="val 10864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팝업 해제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630972" y="2841781"/>
            <a:ext cx="798988" cy="382280"/>
          </a:xfrm>
          <a:prstGeom prst="wedgeRoundRectCallout">
            <a:avLst>
              <a:gd name="adj1" fmla="val 63994"/>
              <a:gd name="adj2" fmla="val -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연결 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썸네일</a:t>
            </a:r>
            <a:r>
              <a:rPr lang="en-US" altLang="ko-KR" sz="1000" dirty="0">
                <a:solidFill>
                  <a:schemeClr val="tx1"/>
                </a:solidFill>
              </a:rPr>
              <a:t>_1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5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630972" y="4066265"/>
            <a:ext cx="798988" cy="382280"/>
          </a:xfrm>
          <a:prstGeom prst="wedgeRoundRectCallout">
            <a:avLst>
              <a:gd name="adj1" fmla="val 63994"/>
              <a:gd name="adj2" fmla="val -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연결 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썸네일</a:t>
            </a:r>
            <a:r>
              <a:rPr lang="en-US" altLang="ko-KR" sz="1000" dirty="0">
                <a:solidFill>
                  <a:schemeClr val="tx1"/>
                </a:solidFill>
              </a:rPr>
              <a:t>_2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95" y="1936363"/>
            <a:ext cx="3408235" cy="21950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F1B8BD-CBC1-4A02-A3CE-5148DA8EB64F}"/>
              </a:ext>
            </a:extLst>
          </p:cNvPr>
          <p:cNvSpPr/>
          <p:nvPr/>
        </p:nvSpPr>
        <p:spPr>
          <a:xfrm>
            <a:off x="2570931" y="3638124"/>
            <a:ext cx="916684" cy="397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BB18600-545E-4873-A824-A76CF11E145A}"/>
              </a:ext>
            </a:extLst>
          </p:cNvPr>
          <p:cNvSpPr/>
          <p:nvPr/>
        </p:nvSpPr>
        <p:spPr>
          <a:xfrm>
            <a:off x="2570931" y="3361330"/>
            <a:ext cx="916684" cy="198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01BBA74-1111-48DE-9616-FA8D45C513EF}"/>
              </a:ext>
            </a:extLst>
          </p:cNvPr>
          <p:cNvSpPr/>
          <p:nvPr/>
        </p:nvSpPr>
        <p:spPr>
          <a:xfrm>
            <a:off x="2570931" y="2660551"/>
            <a:ext cx="937465" cy="622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3B45E6-56AE-44BF-81FA-063EC9669DE3}"/>
              </a:ext>
            </a:extLst>
          </p:cNvPr>
          <p:cNvCxnSpPr>
            <a:stCxn id="75" idx="3"/>
          </p:cNvCxnSpPr>
          <p:nvPr/>
        </p:nvCxnSpPr>
        <p:spPr>
          <a:xfrm>
            <a:off x="3508396" y="2971927"/>
            <a:ext cx="321804" cy="14993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1ECA81D-0F1E-4CEE-BAF6-CDA1F69F71E7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3487615" y="3460714"/>
            <a:ext cx="321804" cy="13036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4058B6E-1E22-4A15-83B3-6403EFF01CA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487615" y="3836891"/>
            <a:ext cx="321804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883897-0D8A-436E-AA79-06D5046C9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552" y="3379676"/>
            <a:ext cx="904064" cy="1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269229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</a:t>
                      </a:r>
                      <a:r>
                        <a:rPr lang="ko-KR" altLang="en-US" sz="1100" baseline="0" dirty="0"/>
                        <a:t> 패시브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731138" y="4171714"/>
            <a:ext cx="1172722" cy="4712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349074" y="3049256"/>
            <a:ext cx="914401" cy="4515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비 활성화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57836" y="2864361"/>
            <a:ext cx="924175" cy="43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개입</a:t>
            </a:r>
          </a:p>
        </p:txBody>
      </p:sp>
      <p:cxnSp>
        <p:nvCxnSpPr>
          <p:cNvPr id="66" name="직선 화살표 연결선 65"/>
          <p:cNvCxnSpPr>
            <a:cxnSpLocks/>
            <a:stCxn id="65" idx="2"/>
            <a:endCxn id="63" idx="0"/>
          </p:cNvCxnSpPr>
          <p:nvPr/>
        </p:nvCxnSpPr>
        <p:spPr>
          <a:xfrm flipH="1">
            <a:off x="1317499" y="3296797"/>
            <a:ext cx="2425" cy="874917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판단 66"/>
          <p:cNvSpPr/>
          <p:nvPr/>
        </p:nvSpPr>
        <p:spPr>
          <a:xfrm>
            <a:off x="10262824" y="3861797"/>
            <a:ext cx="1512233" cy="109687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 타임이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05587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쿨 타임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생성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69" name="꺾인 연결선 68"/>
          <p:cNvCxnSpPr>
            <a:cxnSpLocks/>
            <a:stCxn id="67" idx="0"/>
            <a:endCxn id="64" idx="3"/>
          </p:cNvCxnSpPr>
          <p:nvPr/>
        </p:nvCxnSpPr>
        <p:spPr>
          <a:xfrm rot="16200000" flipV="1">
            <a:off x="8347827" y="1190683"/>
            <a:ext cx="586763" cy="47554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1040041" y="3601021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63" idx="3"/>
            <a:endCxn id="86" idx="1"/>
          </p:cNvCxnSpPr>
          <p:nvPr/>
        </p:nvCxnSpPr>
        <p:spPr>
          <a:xfrm>
            <a:off x="1903860" y="4407359"/>
            <a:ext cx="951603" cy="2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67" idx="2"/>
            <a:endCxn id="86" idx="2"/>
          </p:cNvCxnSpPr>
          <p:nvPr/>
        </p:nvCxnSpPr>
        <p:spPr>
          <a:xfrm rot="5400000" flipH="1">
            <a:off x="7352202" y="1291930"/>
            <a:ext cx="37895" cy="7295582"/>
          </a:xfrm>
          <a:prstGeom prst="bentConnector3">
            <a:avLst>
              <a:gd name="adj1" fmla="val -60324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12587" y="4915863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5380559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활성화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7895079" y="4409897"/>
            <a:ext cx="7105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순서도: 판단 8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2855463" y="3899020"/>
            <a:ext cx="1735791" cy="102175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패시브를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획득했는가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8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>
            <a:off x="4591254" y="4409897"/>
            <a:ext cx="78930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4510583" y="4037312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91" name="꺾인 연결선 90"/>
          <p:cNvCxnSpPr>
            <a:cxnSpLocks/>
            <a:stCxn id="86" idx="0"/>
            <a:endCxn id="64" idx="1"/>
          </p:cNvCxnSpPr>
          <p:nvPr/>
        </p:nvCxnSpPr>
        <p:spPr>
          <a:xfrm rot="5400000" flipH="1" flipV="1">
            <a:off x="4224223" y="2774170"/>
            <a:ext cx="623986" cy="162571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232310" y="3625777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>
            <a:off x="9509172" y="4409897"/>
            <a:ext cx="753652" cy="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6991494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시전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6284144" y="4409897"/>
            <a:ext cx="707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93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그림 201">
            <a:extLst>
              <a:ext uri="{FF2B5EF4-FFF2-40B4-BE49-F238E27FC236}">
                <a16:creationId xmlns:a16="http://schemas.microsoft.com/office/drawing/2014/main" id="{1B6AEE69-404D-47EF-BD44-3B28A532B45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61" y="5462003"/>
            <a:ext cx="1192737" cy="110802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109176"/>
              </p:ext>
            </p:extLst>
          </p:nvPr>
        </p:nvGraphicFramePr>
        <p:xfrm>
          <a:off x="30515" y="2026456"/>
          <a:ext cx="12105347" cy="485602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697298">
                  <a:extLst>
                    <a:ext uri="{9D8B030D-6E8A-4147-A177-3AD203B41FA5}">
                      <a16:colId xmlns:a16="http://schemas.microsoft.com/office/drawing/2014/main" val="1098890385"/>
                    </a:ext>
                  </a:extLst>
                </a:gridCol>
                <a:gridCol w="2031024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1916723">
                  <a:extLst>
                    <a:ext uri="{9D8B030D-6E8A-4147-A177-3AD203B41FA5}">
                      <a16:colId xmlns:a16="http://schemas.microsoft.com/office/drawing/2014/main" val="42835357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83365540"/>
                    </a:ext>
                  </a:extLst>
                </a:gridCol>
                <a:gridCol w="3402902">
                  <a:extLst>
                    <a:ext uri="{9D8B030D-6E8A-4147-A177-3AD203B41FA5}">
                      <a16:colId xmlns:a16="http://schemas.microsoft.com/office/drawing/2014/main" val="1468790058"/>
                    </a:ext>
                  </a:extLst>
                </a:gridCol>
              </a:tblGrid>
              <a:tr h="297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패시브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패시브 효과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지하철 스폰 예시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 패시브 이펙트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나의 시점</a:t>
                      </a:r>
                      <a:endParaRPr lang="en-US" altLang="ko-KR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63977"/>
                  </a:ext>
                </a:extLst>
              </a:tr>
              <a:tr h="634481">
                <a:tc row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&lt; </a:t>
                      </a:r>
                      <a:r>
                        <a:rPr lang="ko-KR" altLang="en-US" sz="1300" b="1" dirty="0"/>
                        <a:t>자가 회복 </a:t>
                      </a:r>
                      <a:r>
                        <a:rPr lang="en-US" altLang="ko-KR" sz="1300" b="1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HP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60 </a:t>
                      </a:r>
                      <a:r>
                        <a:rPr lang="ko-KR" altLang="en-US" sz="1000" b="1" dirty="0"/>
                        <a:t>회복 가능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(AP </a:t>
                      </a:r>
                      <a:r>
                        <a:rPr lang="ko-KR" altLang="en-US" sz="1000" b="1" dirty="0"/>
                        <a:t>회복 불가</a:t>
                      </a:r>
                      <a:r>
                        <a:rPr lang="en-US" altLang="ko-KR" sz="1000" b="1" dirty="0"/>
                        <a:t>)</a:t>
                      </a:r>
                    </a:p>
                  </a:txBody>
                  <a:tcPr anchor="ctr"/>
                </a:tc>
                <a:tc rowSpan="5"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55111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출력 불가 조건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90474"/>
                  </a:ext>
                </a:extLst>
              </a:tr>
              <a:tr h="634481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자신의 </a:t>
                      </a:r>
                      <a:r>
                        <a:rPr lang="en-US" altLang="ko-KR" sz="1000" b="1" dirty="0"/>
                        <a:t>HP</a:t>
                      </a:r>
                      <a:r>
                        <a:rPr lang="ko-KR" altLang="en-US" sz="1000" b="1" dirty="0"/>
                        <a:t>가 </a:t>
                      </a:r>
                      <a:r>
                        <a:rPr lang="en-US" altLang="ko-KR" sz="1000" b="1" dirty="0"/>
                        <a:t>100 </a:t>
                      </a:r>
                      <a:r>
                        <a:rPr lang="ko-KR" altLang="en-US" sz="1000" b="1" dirty="0"/>
                        <a:t>일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경우 패시브 출력 불가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68318"/>
                  </a:ext>
                </a:extLst>
              </a:tr>
              <a:tr h="391118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쿨타임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43278"/>
                  </a:ext>
                </a:extLst>
              </a:tr>
              <a:tr h="413002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5</a:t>
                      </a:r>
                      <a:r>
                        <a:rPr lang="ko-KR" altLang="en-US" sz="1000" b="1" dirty="0"/>
                        <a:t>초</a:t>
                      </a:r>
                      <a:r>
                        <a:rPr lang="en-US" altLang="ko-KR" sz="1000" b="1" dirty="0"/>
                        <a:t> (</a:t>
                      </a:r>
                      <a:r>
                        <a:rPr lang="ko-KR" altLang="en-US" sz="1000" b="1" dirty="0"/>
                        <a:t>연속 사용 방지</a:t>
                      </a:r>
                      <a:r>
                        <a:rPr lang="en-US" altLang="ko-KR" sz="1000" b="1" dirty="0"/>
                        <a:t>)</a:t>
                      </a: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766192"/>
                  </a:ext>
                </a:extLst>
              </a:tr>
              <a:tr h="30566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획득 조건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아이템 획득 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비활성화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아이템 획득 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활성화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사용 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쿨타임 예시</a:t>
                      </a: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이펙트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상대가 본 시점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40227"/>
                  </a:ext>
                </a:extLst>
              </a:tr>
              <a:tr h="273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469902"/>
                  </a:ext>
                </a:extLst>
              </a:tr>
              <a:tr h="3056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64742"/>
                  </a:ext>
                </a:extLst>
              </a:tr>
              <a:tr h="124544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1" dirty="0"/>
                        <a:t>1. </a:t>
                      </a:r>
                      <a:r>
                        <a:rPr lang="ko-KR" altLang="en-US" sz="1000" b="1" dirty="0"/>
                        <a:t>각 진영 엄폐물 사이에 일정</a:t>
                      </a:r>
                      <a:endParaRPr lang="en-US" altLang="ko-KR" sz="1000" b="1" dirty="0"/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000" b="1" dirty="0"/>
                        <a:t>   패턴으로 스폰이 됨</a:t>
                      </a:r>
                      <a:endParaRPr lang="en-US" altLang="ko-KR" sz="1000" b="1" dirty="0"/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1" dirty="0"/>
                        <a:t>2. </a:t>
                      </a:r>
                      <a:r>
                        <a:rPr lang="ko-KR" altLang="en-US" sz="1000" b="1" dirty="0"/>
                        <a:t>자신의 캐릭터와 충돌할 시 획득</a:t>
                      </a: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95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453475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E66648-F5E6-4EB9-9671-7DB57D969443}"/>
              </a:ext>
            </a:extLst>
          </p:cNvPr>
          <p:cNvSpPr/>
          <p:nvPr/>
        </p:nvSpPr>
        <p:spPr>
          <a:xfrm>
            <a:off x="0" y="1716509"/>
            <a:ext cx="12191999" cy="2874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캐릭터 공통</a:t>
            </a:r>
            <a:r>
              <a:rPr lang="en-US" altLang="ko-KR" sz="2000" b="1" dirty="0">
                <a:solidFill>
                  <a:schemeClr val="tx1"/>
                </a:solidFill>
              </a:rPr>
              <a:t>_</a:t>
            </a:r>
            <a:r>
              <a:rPr lang="ko-KR" altLang="en-US" sz="2000" b="1" dirty="0">
                <a:solidFill>
                  <a:schemeClr val="tx1"/>
                </a:solidFill>
              </a:rPr>
              <a:t>패시브 컨셉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08ECC58-E332-4990-AC0D-4AB9575E5DE4}"/>
              </a:ext>
            </a:extLst>
          </p:cNvPr>
          <p:cNvGrpSpPr/>
          <p:nvPr/>
        </p:nvGrpSpPr>
        <p:grpSpPr>
          <a:xfrm>
            <a:off x="457867" y="2456272"/>
            <a:ext cx="1757431" cy="1580316"/>
            <a:chOff x="1313673" y="4726972"/>
            <a:chExt cx="1840861" cy="1593384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D5CB490-B71D-4E4D-8026-5885B5B632A1}"/>
                </a:ext>
              </a:extLst>
            </p:cNvPr>
            <p:cNvSpPr/>
            <p:nvPr/>
          </p:nvSpPr>
          <p:spPr>
            <a:xfrm>
              <a:off x="1313673" y="4726972"/>
              <a:ext cx="1840861" cy="159338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CC6F74C-7886-4B44-976F-89A8F42C623D}"/>
                </a:ext>
              </a:extLst>
            </p:cNvPr>
            <p:cNvGrpSpPr/>
            <p:nvPr/>
          </p:nvGrpSpPr>
          <p:grpSpPr>
            <a:xfrm>
              <a:off x="1501698" y="4861931"/>
              <a:ext cx="1455902" cy="1326654"/>
              <a:chOff x="1509132" y="4809893"/>
              <a:chExt cx="1455902" cy="132665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BCDEB7F-636F-4881-8AA2-16C6D57558CE}"/>
                  </a:ext>
                </a:extLst>
              </p:cNvPr>
              <p:cNvSpPr/>
              <p:nvPr/>
            </p:nvSpPr>
            <p:spPr>
              <a:xfrm>
                <a:off x="1650902" y="4906182"/>
                <a:ext cx="1169106" cy="1148223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6E55B1D-589C-4945-889D-821D129B8081}"/>
                  </a:ext>
                </a:extLst>
              </p:cNvPr>
              <p:cNvCxnSpPr/>
              <p:nvPr/>
            </p:nvCxnSpPr>
            <p:spPr>
              <a:xfrm>
                <a:off x="2234103" y="5201683"/>
                <a:ext cx="0" cy="553055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3E3927EA-44AB-4329-98E7-F84593156E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34103" y="5184736"/>
                <a:ext cx="0" cy="553055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7B92058-6600-45B3-A572-250196528C0C}"/>
                  </a:ext>
                </a:extLst>
              </p:cNvPr>
              <p:cNvSpPr/>
              <p:nvPr/>
            </p:nvSpPr>
            <p:spPr>
              <a:xfrm>
                <a:off x="1836243" y="5067245"/>
                <a:ext cx="802404" cy="813163"/>
              </a:xfrm>
              <a:prstGeom prst="ellipse">
                <a:avLst/>
              </a:pr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D52B5ABC-45D5-40DC-9C37-DC48FF7E7D63}"/>
                  </a:ext>
                </a:extLst>
              </p:cNvPr>
              <p:cNvSpPr/>
              <p:nvPr/>
            </p:nvSpPr>
            <p:spPr>
              <a:xfrm>
                <a:off x="1509132" y="4809893"/>
                <a:ext cx="1455902" cy="1326654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3CDF730-4FD1-461B-B065-B5A48B0FA129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9E7C8F26-7550-4D26-990D-9AED993A5991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C0D69F1B-8653-4817-B367-44B69530D5ED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7FFAA185-E943-4309-AFCB-0A616718D18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66" name="화살표: 오각형 165">
                    <a:extLst>
                      <a:ext uri="{FF2B5EF4-FFF2-40B4-BE49-F238E27FC236}">
                        <a16:creationId xmlns:a16="http://schemas.microsoft.com/office/drawing/2014/main" id="{FCB64A26-21A9-4BD1-9398-7F9A0050AD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67" name="그룹 166">
                    <a:extLst>
                      <a:ext uri="{FF2B5EF4-FFF2-40B4-BE49-F238E27FC236}">
                        <a16:creationId xmlns:a16="http://schemas.microsoft.com/office/drawing/2014/main" id="{F37EB25E-4698-4ED6-B075-C4CE88615130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68" name="직사각형 167">
                      <a:extLst>
                        <a:ext uri="{FF2B5EF4-FFF2-40B4-BE49-F238E27FC236}">
                          <a16:creationId xmlns:a16="http://schemas.microsoft.com/office/drawing/2014/main" id="{F3115080-EF4F-4D94-B349-16CAA61CFA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9" name="TextBox 168">
                      <a:extLst>
                        <a:ext uri="{FF2B5EF4-FFF2-40B4-BE49-F238E27FC236}">
                          <a16:creationId xmlns:a16="http://schemas.microsoft.com/office/drawing/2014/main" id="{009B4EA4-2D35-4C39-B7BB-B1E7618BBE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70" name="TextBox 169">
                      <a:extLst>
                        <a:ext uri="{FF2B5EF4-FFF2-40B4-BE49-F238E27FC236}">
                          <a16:creationId xmlns:a16="http://schemas.microsoft.com/office/drawing/2014/main" id="{DA914467-81D9-4148-AD19-C76BC8B07A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71" name="직사각형 170">
                      <a:extLst>
                        <a:ext uri="{FF2B5EF4-FFF2-40B4-BE49-F238E27FC236}">
                          <a16:creationId xmlns:a16="http://schemas.microsoft.com/office/drawing/2014/main" id="{345462D9-11CF-477B-922D-8E98AC568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3" name="직사각형 172">
                      <a:extLst>
                        <a:ext uri="{FF2B5EF4-FFF2-40B4-BE49-F238E27FC236}">
                          <a16:creationId xmlns:a16="http://schemas.microsoft.com/office/drawing/2014/main" id="{5396722E-5922-485D-9999-320E681BC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E85CBB33-E5ED-4829-AC21-EE74A7E2AF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75" name="그룹 174">
                      <a:extLst>
                        <a:ext uri="{FF2B5EF4-FFF2-40B4-BE49-F238E27FC236}">
                          <a16:creationId xmlns:a16="http://schemas.microsoft.com/office/drawing/2014/main" id="{0DB97B96-EEDC-4641-A70A-88B9C72C57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85" name="직사각형 184">
                        <a:extLst>
                          <a:ext uri="{FF2B5EF4-FFF2-40B4-BE49-F238E27FC236}">
                            <a16:creationId xmlns:a16="http://schemas.microsoft.com/office/drawing/2014/main" id="{3768AF8A-4DE5-464F-A039-42325DAD47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86" name="TextBox 185">
                        <a:extLst>
                          <a:ext uri="{FF2B5EF4-FFF2-40B4-BE49-F238E27FC236}">
                            <a16:creationId xmlns:a16="http://schemas.microsoft.com/office/drawing/2014/main" id="{ECB8C701-812C-4147-8EEE-0E6F802432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87" name="직사각형 186">
                        <a:extLst>
                          <a:ext uri="{FF2B5EF4-FFF2-40B4-BE49-F238E27FC236}">
                            <a16:creationId xmlns:a16="http://schemas.microsoft.com/office/drawing/2014/main" id="{6C80792B-CE42-4207-9E73-3FD5FCF685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88" name="직사각형 187">
                        <a:extLst>
                          <a:ext uri="{FF2B5EF4-FFF2-40B4-BE49-F238E27FC236}">
                            <a16:creationId xmlns:a16="http://schemas.microsoft.com/office/drawing/2014/main" id="{0A9CB40F-6478-4C34-8387-CE637020B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8768BA92-76ED-486F-B445-717B1FB605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83" name="직사각형 182">
                        <a:extLst>
                          <a:ext uri="{FF2B5EF4-FFF2-40B4-BE49-F238E27FC236}">
                            <a16:creationId xmlns:a16="http://schemas.microsoft.com/office/drawing/2014/main" id="{806AA9F0-BC91-46A0-90A2-10A2602236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4" name="TextBox 183">
                        <a:extLst>
                          <a:ext uri="{FF2B5EF4-FFF2-40B4-BE49-F238E27FC236}">
                            <a16:creationId xmlns:a16="http://schemas.microsoft.com/office/drawing/2014/main" id="{415E0F5E-4023-4744-AD34-863BC2BE56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77" name="직사각형 176">
                      <a:extLst>
                        <a:ext uri="{FF2B5EF4-FFF2-40B4-BE49-F238E27FC236}">
                          <a16:creationId xmlns:a16="http://schemas.microsoft.com/office/drawing/2014/main" id="{4E6475AC-97A1-4FB7-A1E6-BFA7C530EA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0502F3EC-397B-4A0A-8474-0FEEB355D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79" name="직사각형 178">
                      <a:extLst>
                        <a:ext uri="{FF2B5EF4-FFF2-40B4-BE49-F238E27FC236}">
                          <a16:creationId xmlns:a16="http://schemas.microsoft.com/office/drawing/2014/main" id="{E2C08888-B86C-4698-B1EE-CFEE2102F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6041B1BC-550E-4747-97F5-2467CE5D56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81" name="TextBox 180">
                      <a:extLst>
                        <a:ext uri="{FF2B5EF4-FFF2-40B4-BE49-F238E27FC236}">
                          <a16:creationId xmlns:a16="http://schemas.microsoft.com/office/drawing/2014/main" id="{AEBDFC9E-CBE9-4A1D-9B8C-815ACCAFFE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82" name="직사각형 181">
                      <a:extLst>
                        <a:ext uri="{FF2B5EF4-FFF2-40B4-BE49-F238E27FC236}">
                          <a16:creationId xmlns:a16="http://schemas.microsoft.com/office/drawing/2014/main" id="{715F3F57-54CA-49B2-B889-97A4FC28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B506102B-AE43-4E97-8185-7FAD8091A1EB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65D02A8-0785-4476-BD77-5A351BC9F6E1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11E0040-A73D-4961-BA55-98AB202794BD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1E5E4BB-9422-4C18-AD50-458539D8FA42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/>
                <a:t>패시브 </a:t>
              </a:r>
              <a:r>
                <a:rPr lang="en-US" altLang="ko-KR" sz="1300" b="1" dirty="0"/>
                <a:t>&amp;</a:t>
              </a:r>
            </a:p>
            <a:p>
              <a:pPr algn="ctr"/>
              <a:r>
                <a:rPr lang="ko-KR" altLang="en-US" sz="1300" b="1" dirty="0"/>
                <a:t>아이템</a:t>
              </a:r>
            </a:p>
          </p:txBody>
        </p:sp>
      </p:grpSp>
      <p:pic>
        <p:nvPicPr>
          <p:cNvPr id="108" name="그림 107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05" y="5473085"/>
            <a:ext cx="1304086" cy="1221092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7072820" y="5544364"/>
            <a:ext cx="1214152" cy="1121640"/>
          </a:xfrm>
          <a:prstGeom prst="roundRect">
            <a:avLst/>
          </a:prstGeom>
          <a:solidFill>
            <a:schemeClr val="tx1">
              <a:alpha val="44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07" name="이등변 삼각형 106"/>
          <p:cNvSpPr/>
          <p:nvPr/>
        </p:nvSpPr>
        <p:spPr>
          <a:xfrm flipV="1">
            <a:off x="7548607" y="5554825"/>
            <a:ext cx="553504" cy="610860"/>
          </a:xfrm>
          <a:prstGeom prst="triangle">
            <a:avLst>
              <a:gd name="adj" fmla="val 0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773086" y="2336082"/>
            <a:ext cx="3944518" cy="2398594"/>
            <a:chOff x="4591257" y="2463580"/>
            <a:chExt cx="3163677" cy="1880195"/>
          </a:xfrm>
        </p:grpSpPr>
        <p:pic>
          <p:nvPicPr>
            <p:cNvPr id="10" name="그림 9" descr="건물, 남자, 전면, 대형이(가) 표시된 사진&#10;&#10;자동 생성된 설명">
              <a:extLst>
                <a:ext uri="{FF2B5EF4-FFF2-40B4-BE49-F238E27FC236}">
                  <a16:creationId xmlns:a16="http://schemas.microsoft.com/office/drawing/2014/main" id="{A96A19DC-3A4D-498F-8015-DC80EBAFF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257" y="2463580"/>
              <a:ext cx="3163677" cy="1880195"/>
            </a:xfrm>
            <a:prstGeom prst="rect">
              <a:avLst/>
            </a:prstGeom>
          </p:spPr>
        </p:pic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80C8F19-42D0-4B0E-B90D-4F283275F166}"/>
                </a:ext>
              </a:extLst>
            </p:cNvPr>
            <p:cNvGrpSpPr/>
            <p:nvPr/>
          </p:nvGrpSpPr>
          <p:grpSpPr>
            <a:xfrm flipH="1">
              <a:off x="6167729" y="3334887"/>
              <a:ext cx="404471" cy="374645"/>
              <a:chOff x="1313673" y="4726972"/>
              <a:chExt cx="1840861" cy="1593384"/>
            </a:xfrm>
            <a:scene3d>
              <a:camera prst="isometricRightUp">
                <a:rot lat="21192796" lon="2105749" rev="33764"/>
              </a:camera>
              <a:lightRig rig="threePt" dir="t"/>
            </a:scene3d>
          </p:grpSpPr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95E6D25F-9770-48C5-91AE-184F93600C18}"/>
                  </a:ext>
                </a:extLst>
              </p:cNvPr>
              <p:cNvSpPr/>
              <p:nvPr/>
            </p:nvSpPr>
            <p:spPr>
              <a:xfrm>
                <a:off x="1313673" y="4726972"/>
                <a:ext cx="1840861" cy="159338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A3A40939-049D-4782-9B1B-6C2BD5F4CEAE}"/>
                  </a:ext>
                </a:extLst>
              </p:cNvPr>
              <p:cNvGrpSpPr/>
              <p:nvPr/>
            </p:nvGrpSpPr>
            <p:grpSpPr>
              <a:xfrm>
                <a:off x="1501698" y="4861931"/>
                <a:ext cx="1455902" cy="1326654"/>
                <a:chOff x="1509132" y="4809893"/>
                <a:chExt cx="1455902" cy="1326654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431F34BA-296A-46ED-8D32-6E89350EFAD8}"/>
                    </a:ext>
                  </a:extLst>
                </p:cNvPr>
                <p:cNvSpPr/>
                <p:nvPr/>
              </p:nvSpPr>
              <p:spPr>
                <a:xfrm>
                  <a:off x="1650902" y="4906182"/>
                  <a:ext cx="1169106" cy="114822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6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048A321E-0D57-43E7-B5CC-DEFAAF283F80}"/>
                    </a:ext>
                  </a:extLst>
                </p:cNvPr>
                <p:cNvCxnSpPr/>
                <p:nvPr/>
              </p:nvCxnSpPr>
              <p:spPr>
                <a:xfrm>
                  <a:off x="2234103" y="5201683"/>
                  <a:ext cx="0" cy="553055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6C18B29D-A807-4E1E-86A8-C0A728C08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234103" y="5184736"/>
                  <a:ext cx="0" cy="553055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91A4BC6C-E842-4BCC-BD98-3736EDBE7635}"/>
                    </a:ext>
                  </a:extLst>
                </p:cNvPr>
                <p:cNvSpPr/>
                <p:nvPr/>
              </p:nvSpPr>
              <p:spPr>
                <a:xfrm>
                  <a:off x="1836243" y="5067245"/>
                  <a:ext cx="802404" cy="813163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E56AA7ED-3C67-4D6F-B58E-2205FA8E4161}"/>
                    </a:ext>
                  </a:extLst>
                </p:cNvPr>
                <p:cNvSpPr/>
                <p:nvPr/>
              </p:nvSpPr>
              <p:spPr>
                <a:xfrm>
                  <a:off x="1509132" y="4809893"/>
                  <a:ext cx="1455902" cy="1326654"/>
                </a:xfrm>
                <a:prstGeom prst="round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3" name="직사각형 122"/>
            <p:cNvSpPr/>
            <p:nvPr/>
          </p:nvSpPr>
          <p:spPr>
            <a:xfrm>
              <a:off x="6059920" y="3258900"/>
              <a:ext cx="603041" cy="5110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5" name="말풍선: 모서리가 둥근 사각형 2">
              <a:extLst>
                <a:ext uri="{FF2B5EF4-FFF2-40B4-BE49-F238E27FC236}">
                  <a16:creationId xmlns:a16="http://schemas.microsoft.com/office/drawing/2014/main" id="{780EB475-454C-4E2F-99EA-89493555D1F3}"/>
                </a:ext>
              </a:extLst>
            </p:cNvPr>
            <p:cNvSpPr/>
            <p:nvPr/>
          </p:nvSpPr>
          <p:spPr>
            <a:xfrm>
              <a:off x="6001096" y="2840253"/>
              <a:ext cx="1518940" cy="245074"/>
            </a:xfrm>
            <a:prstGeom prst="wedgeRoundRectCallout">
              <a:avLst>
                <a:gd name="adj1" fmla="val -23648"/>
                <a:gd name="adj2" fmla="val 110103"/>
                <a:gd name="adj3" fmla="val 16667"/>
              </a:avLst>
            </a:prstGeom>
            <a:solidFill>
              <a:schemeClr val="bg1">
                <a:alpha val="9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엄폐물 사이에 스폰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C6B0C6-F7BF-400D-AEFB-E9F9298E2CB2}"/>
              </a:ext>
            </a:extLst>
          </p:cNvPr>
          <p:cNvGrpSpPr/>
          <p:nvPr/>
        </p:nvGrpSpPr>
        <p:grpSpPr>
          <a:xfrm>
            <a:off x="3086313" y="5473085"/>
            <a:ext cx="1411705" cy="1185784"/>
            <a:chOff x="8796017" y="2319300"/>
            <a:chExt cx="873125" cy="834390"/>
          </a:xfrm>
        </p:grpSpPr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6BE7DD03-BDD7-4419-9E0B-46650080A943}"/>
                </a:ext>
              </a:extLst>
            </p:cNvPr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902" b="95098" l="2804" r="96262">
                          <a14:foregroundMark x1="18692" y1="14706" x2="12150" y2="9804"/>
                          <a14:foregroundMark x1="13084" y1="5882" x2="82243" y2="4902"/>
                          <a14:foregroundMark x1="96262" y1="18627" x2="96262" y2="82353"/>
                          <a14:foregroundMark x1="83178" y1="96078" x2="15888" y2="95098"/>
                          <a14:foregroundMark x1="2804" y1="81373" x2="3738" y2="1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6017" y="2319300"/>
              <a:ext cx="873125" cy="834390"/>
            </a:xfrm>
            <a:prstGeom prst="rect">
              <a:avLst/>
            </a:prstGeom>
          </p:spPr>
        </p:pic>
        <p:sp>
          <p:nvSpPr>
            <p:cNvPr id="199" name="모서리가 둥근 직사각형 105">
              <a:extLst>
                <a:ext uri="{FF2B5EF4-FFF2-40B4-BE49-F238E27FC236}">
                  <a16:creationId xmlns:a16="http://schemas.microsoft.com/office/drawing/2014/main" id="{3B46A74F-927D-4110-8477-BB75840A3C63}"/>
                </a:ext>
              </a:extLst>
            </p:cNvPr>
            <p:cNvSpPr/>
            <p:nvPr/>
          </p:nvSpPr>
          <p:spPr>
            <a:xfrm>
              <a:off x="8826355" y="2348953"/>
              <a:ext cx="803509" cy="752135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058" y="2330210"/>
            <a:ext cx="3389027" cy="2184640"/>
          </a:xfrm>
          <a:prstGeom prst="rect">
            <a:avLst/>
          </a:prstGeom>
          <a:ln w="28575">
            <a:noFill/>
          </a:ln>
        </p:spPr>
      </p:pic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108ECC58-E332-4990-AC0D-4AB9575E5DE4}"/>
              </a:ext>
            </a:extLst>
          </p:cNvPr>
          <p:cNvGrpSpPr/>
          <p:nvPr/>
        </p:nvGrpSpPr>
        <p:grpSpPr>
          <a:xfrm>
            <a:off x="10521012" y="4155844"/>
            <a:ext cx="284672" cy="244881"/>
            <a:chOff x="1313673" y="4726972"/>
            <a:chExt cx="1840861" cy="1593384"/>
          </a:xfrm>
        </p:grpSpPr>
        <p:sp>
          <p:nvSpPr>
            <p:cNvPr id="212" name="사각형: 둥근 모서리 15">
              <a:extLst>
                <a:ext uri="{FF2B5EF4-FFF2-40B4-BE49-F238E27FC236}">
                  <a16:creationId xmlns:a16="http://schemas.microsoft.com/office/drawing/2014/main" id="{2D5CB490-B71D-4E4D-8026-5885B5B632A1}"/>
                </a:ext>
              </a:extLst>
            </p:cNvPr>
            <p:cNvSpPr/>
            <p:nvPr/>
          </p:nvSpPr>
          <p:spPr>
            <a:xfrm>
              <a:off x="1313673" y="4726972"/>
              <a:ext cx="1840861" cy="159338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CC6F74C-7886-4B44-976F-89A8F42C623D}"/>
                </a:ext>
              </a:extLst>
            </p:cNvPr>
            <p:cNvGrpSpPr/>
            <p:nvPr/>
          </p:nvGrpSpPr>
          <p:grpSpPr>
            <a:xfrm>
              <a:off x="1501698" y="4861931"/>
              <a:ext cx="1455902" cy="1326654"/>
              <a:chOff x="1509132" y="4809893"/>
              <a:chExt cx="1455902" cy="1326654"/>
            </a:xfrm>
          </p:grpSpPr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1BCDEB7F-636F-4881-8AA2-16C6D57558CE}"/>
                  </a:ext>
                </a:extLst>
              </p:cNvPr>
              <p:cNvSpPr/>
              <p:nvPr/>
            </p:nvSpPr>
            <p:spPr>
              <a:xfrm>
                <a:off x="1650899" y="4906173"/>
                <a:ext cx="1169109" cy="114822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5" name="직선 연결선 214">
                <a:extLst>
                  <a:ext uri="{FF2B5EF4-FFF2-40B4-BE49-F238E27FC236}">
                    <a16:creationId xmlns:a16="http://schemas.microsoft.com/office/drawing/2014/main" id="{A6E55B1D-589C-4945-889D-821D129B8081}"/>
                  </a:ext>
                </a:extLst>
              </p:cNvPr>
              <p:cNvCxnSpPr/>
              <p:nvPr/>
            </p:nvCxnSpPr>
            <p:spPr>
              <a:xfrm>
                <a:off x="2234103" y="5201683"/>
                <a:ext cx="0" cy="553055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3E3927EA-44AB-4329-98E7-F84593156E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34103" y="5184736"/>
                <a:ext cx="0" cy="553055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67B92058-6600-45B3-A572-250196528C0C}"/>
                  </a:ext>
                </a:extLst>
              </p:cNvPr>
              <p:cNvSpPr/>
              <p:nvPr/>
            </p:nvSpPr>
            <p:spPr>
              <a:xfrm>
                <a:off x="1836243" y="5067245"/>
                <a:ext cx="802404" cy="813163"/>
              </a:xfrm>
              <a:prstGeom prst="ellipse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사각형: 둥근 모서리 22">
                <a:extLst>
                  <a:ext uri="{FF2B5EF4-FFF2-40B4-BE49-F238E27FC236}">
                    <a16:creationId xmlns:a16="http://schemas.microsoft.com/office/drawing/2014/main" id="{D52B5ABC-45D5-40DC-9C37-DC48FF7E7D63}"/>
                  </a:ext>
                </a:extLst>
              </p:cNvPr>
              <p:cNvSpPr/>
              <p:nvPr/>
            </p:nvSpPr>
            <p:spPr>
              <a:xfrm>
                <a:off x="1509132" y="4809893"/>
                <a:ext cx="1455902" cy="1326654"/>
              </a:xfrm>
              <a:prstGeom prst="roundRect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27" name="그림 226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C641D451-C743-40AF-BA95-B3E5ED378F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10680961" y="4273233"/>
            <a:ext cx="398203" cy="424766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11007353" y="4412530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2F3BE83B-869E-4569-870A-1691B8AD0FB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91" y="5473085"/>
            <a:ext cx="1304086" cy="1163781"/>
          </a:xfrm>
          <a:prstGeom prst="rect">
            <a:avLst/>
          </a:prstGeom>
        </p:spPr>
      </p:pic>
      <p:sp>
        <p:nvSpPr>
          <p:cNvPr id="207" name="모서리가 둥근 직사각형 105">
            <a:extLst>
              <a:ext uri="{FF2B5EF4-FFF2-40B4-BE49-F238E27FC236}">
                <a16:creationId xmlns:a16="http://schemas.microsoft.com/office/drawing/2014/main" id="{457FB896-72F7-4814-843A-2FF187299A98}"/>
              </a:ext>
            </a:extLst>
          </p:cNvPr>
          <p:cNvSpPr/>
          <p:nvPr/>
        </p:nvSpPr>
        <p:spPr>
          <a:xfrm>
            <a:off x="5040701" y="5519633"/>
            <a:ext cx="1237754" cy="105039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26" name="오른쪽 화살표 11">
            <a:extLst>
              <a:ext uri="{FF2B5EF4-FFF2-40B4-BE49-F238E27FC236}">
                <a16:creationId xmlns:a16="http://schemas.microsoft.com/office/drawing/2014/main" id="{4A2F4826-901E-4517-A525-3413FBCF0DAC}"/>
              </a:ext>
            </a:extLst>
          </p:cNvPr>
          <p:cNvSpPr/>
          <p:nvPr/>
        </p:nvSpPr>
        <p:spPr>
          <a:xfrm>
            <a:off x="4598680" y="5921996"/>
            <a:ext cx="338000" cy="21455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오른쪽 화살표 11">
            <a:extLst>
              <a:ext uri="{FF2B5EF4-FFF2-40B4-BE49-F238E27FC236}">
                <a16:creationId xmlns:a16="http://schemas.microsoft.com/office/drawing/2014/main" id="{CD6AA1F5-3068-49AE-ADEC-9414202CA157}"/>
              </a:ext>
            </a:extLst>
          </p:cNvPr>
          <p:cNvSpPr/>
          <p:nvPr/>
        </p:nvSpPr>
        <p:spPr>
          <a:xfrm>
            <a:off x="6483083" y="5921996"/>
            <a:ext cx="338000" cy="21455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검은색, 앉아있는, 창문, 기차이(가) 표시된 사진&#10;&#10;자동 생성된 설명">
            <a:extLst>
              <a:ext uri="{FF2B5EF4-FFF2-40B4-BE49-F238E27FC236}">
                <a16:creationId xmlns:a16="http://schemas.microsoft.com/office/drawing/2014/main" id="{0EFC7539-A8DE-4B4E-A793-609FE67BD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47" y="5074591"/>
            <a:ext cx="3389027" cy="1793143"/>
          </a:xfrm>
          <a:prstGeom prst="rect">
            <a:avLst/>
          </a:prstGeom>
        </p:spPr>
      </p:pic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3A22204-D710-4D0E-9BDF-230905D0FDE1}"/>
              </a:ext>
            </a:extLst>
          </p:cNvPr>
          <p:cNvGrpSpPr/>
          <p:nvPr/>
        </p:nvGrpSpPr>
        <p:grpSpPr>
          <a:xfrm>
            <a:off x="10363317" y="6087643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3BAAEC0E-8252-4CAC-A31A-5B5350C1BBD3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8FB42AC5-5990-43CD-971A-914C8E2E3E51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188ABDE4-DD86-4442-B0D8-0AFC6133C2D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D540D49-13B3-4A0C-8909-885CDCFD7DDA}"/>
              </a:ext>
            </a:extLst>
          </p:cNvPr>
          <p:cNvGrpSpPr/>
          <p:nvPr/>
        </p:nvGrpSpPr>
        <p:grpSpPr>
          <a:xfrm>
            <a:off x="10670666" y="5578297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9D0F6577-1E91-445D-B144-190E79EA14FE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2AF96E8F-BCFC-451B-AFA8-CA4744BD1F55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AEB4BBF9-2909-4C12-B8CF-25E031644B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8CDFDC0E-AEFE-469A-AE81-8845804341E8}"/>
              </a:ext>
            </a:extLst>
          </p:cNvPr>
          <p:cNvGrpSpPr/>
          <p:nvPr/>
        </p:nvGrpSpPr>
        <p:grpSpPr>
          <a:xfrm>
            <a:off x="10415990" y="5737570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93435E5A-47FA-4821-AE87-134F46017603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3B271EA2-D6DD-42E8-87FA-6D76CEBFA48A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E6934184-0135-44D2-A06E-F41209683E8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404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31429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아이템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731138" y="4171714"/>
            <a:ext cx="1172722" cy="4712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0561739" y="2873379"/>
            <a:ext cx="914401" cy="369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사용 불가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57836" y="2864361"/>
            <a:ext cx="924175" cy="43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개입</a:t>
            </a:r>
          </a:p>
        </p:txBody>
      </p:sp>
      <p:cxnSp>
        <p:nvCxnSpPr>
          <p:cNvPr id="66" name="직선 화살표 연결선 65"/>
          <p:cNvCxnSpPr>
            <a:cxnSpLocks/>
            <a:stCxn id="65" idx="2"/>
            <a:endCxn id="63" idx="0"/>
          </p:cNvCxnSpPr>
          <p:nvPr/>
        </p:nvCxnSpPr>
        <p:spPr>
          <a:xfrm flipH="1">
            <a:off x="1317499" y="3296797"/>
            <a:ext cx="2425" cy="874917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판단 66"/>
          <p:cNvSpPr/>
          <p:nvPr/>
        </p:nvSpPr>
        <p:spPr>
          <a:xfrm>
            <a:off x="10262824" y="3861797"/>
            <a:ext cx="1512233" cy="109687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 타임이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05587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쿨 타임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생성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029204" y="3578591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>
            <a:off x="1903860" y="4407359"/>
            <a:ext cx="964156" cy="2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9DA184-0898-45BB-A8CB-54576E27C743}"/>
              </a:ext>
            </a:extLst>
          </p:cNvPr>
          <p:cNvSpPr/>
          <p:nvPr/>
        </p:nvSpPr>
        <p:spPr>
          <a:xfrm>
            <a:off x="2868016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사용 가능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67" idx="2"/>
            <a:endCxn id="74" idx="2"/>
          </p:cNvCxnSpPr>
          <p:nvPr/>
        </p:nvCxnSpPr>
        <p:spPr>
          <a:xfrm rot="5400000" flipH="1">
            <a:off x="7014081" y="953808"/>
            <a:ext cx="310588" cy="7699132"/>
          </a:xfrm>
          <a:prstGeom prst="bentConnector3">
            <a:avLst>
              <a:gd name="adj1" fmla="val -7360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38906" y="4872542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7020401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시전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83" idx="3"/>
            <a:endCxn id="68" idx="1"/>
          </p:cNvCxnSpPr>
          <p:nvPr/>
        </p:nvCxnSpPr>
        <p:spPr>
          <a:xfrm>
            <a:off x="7923986" y="4409897"/>
            <a:ext cx="6816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74" idx="3"/>
            <a:endCxn id="86" idx="1"/>
          </p:cNvCxnSpPr>
          <p:nvPr/>
        </p:nvCxnSpPr>
        <p:spPr>
          <a:xfrm>
            <a:off x="3771601" y="4409897"/>
            <a:ext cx="836489" cy="33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순서도: 판단 8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4608090" y="3902411"/>
            <a:ext cx="1735791" cy="102175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아이템 키를 입력 받았는가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8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 flipV="1">
            <a:off x="6343881" y="4409897"/>
            <a:ext cx="676520" cy="33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6177972" y="4040565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91" name="꺾인 연결선 90"/>
          <p:cNvCxnSpPr>
            <a:cxnSpLocks/>
            <a:stCxn id="86" idx="0"/>
            <a:endCxn id="74" idx="0"/>
          </p:cNvCxnSpPr>
          <p:nvPr/>
        </p:nvCxnSpPr>
        <p:spPr>
          <a:xfrm rot="16200000" flipH="1" flipV="1">
            <a:off x="4263246" y="2958973"/>
            <a:ext cx="269303" cy="2156177"/>
          </a:xfrm>
          <a:prstGeom prst="bentConnector3">
            <a:avLst>
              <a:gd name="adj1" fmla="val -848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508896" y="3630172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>
            <a:off x="9509172" y="4409897"/>
            <a:ext cx="753652" cy="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>
            <a:stCxn id="67" idx="0"/>
            <a:endCxn id="64" idx="2"/>
          </p:cNvCxnSpPr>
          <p:nvPr/>
        </p:nvCxnSpPr>
        <p:spPr>
          <a:xfrm flipH="1" flipV="1">
            <a:off x="11018940" y="3243169"/>
            <a:ext cx="1" cy="6186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90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7406211" y="201768"/>
            <a:ext cx="3060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배틀그라운드</a:t>
            </a:r>
            <a:r>
              <a:rPr lang="en-US" altLang="ko-KR" sz="1000" dirty="0"/>
              <a:t>, </a:t>
            </a:r>
            <a:r>
              <a:rPr lang="ko-KR" altLang="en-US" sz="1000" dirty="0"/>
              <a:t>핀터레스트</a:t>
            </a:r>
            <a:r>
              <a:rPr lang="en-US" altLang="ko-KR" sz="1000" dirty="0"/>
              <a:t>, </a:t>
            </a:r>
            <a:r>
              <a:rPr lang="ko-KR" altLang="en-US" sz="1000" dirty="0"/>
              <a:t>서든어택</a:t>
            </a:r>
          </a:p>
        </p:txBody>
      </p:sp>
      <p:pic>
        <p:nvPicPr>
          <p:cNvPr id="6" name="그림 5" descr="음식, 병이(가) 표시된 사진&#10;&#10;자동 생성된 설명">
            <a:extLst>
              <a:ext uri="{FF2B5EF4-FFF2-40B4-BE49-F238E27FC236}">
                <a16:creationId xmlns:a16="http://schemas.microsoft.com/office/drawing/2014/main" id="{CB49C607-1930-4054-96CD-238AE47609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7" y="2245317"/>
            <a:ext cx="1703316" cy="170331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E3C751-C224-45B0-877B-74C7D5101920}"/>
              </a:ext>
            </a:extLst>
          </p:cNvPr>
          <p:cNvSpPr/>
          <p:nvPr/>
        </p:nvSpPr>
        <p:spPr>
          <a:xfrm>
            <a:off x="311378" y="2149491"/>
            <a:ext cx="2021748" cy="178591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과일이(가) 표시된 사진&#10;&#10;자동 생성된 설명">
            <a:extLst>
              <a:ext uri="{FF2B5EF4-FFF2-40B4-BE49-F238E27FC236}">
                <a16:creationId xmlns:a16="http://schemas.microsoft.com/office/drawing/2014/main" id="{B2BF22D5-88B4-4349-949D-142A805F9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70078" r="54227" b="3625"/>
          <a:stretch/>
        </p:blipFill>
        <p:spPr>
          <a:xfrm>
            <a:off x="194991" y="4894107"/>
            <a:ext cx="2254522" cy="1473336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3486B0A-787B-490B-9133-E7C3824E9483}"/>
              </a:ext>
            </a:extLst>
          </p:cNvPr>
          <p:cNvSpPr/>
          <p:nvPr/>
        </p:nvSpPr>
        <p:spPr>
          <a:xfrm>
            <a:off x="311378" y="4649778"/>
            <a:ext cx="2021748" cy="178591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1C495A9-92CB-4852-B633-F49365B33982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E2A9AF0-A7BB-4A9E-8E69-B2C23CDFF7E9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D593B98-9B7B-4CAA-BF67-BDB7F2712383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0D81C4C-34FB-4F3E-8952-458ECA023DBE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6" name="그림 55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2091CB24-58EF-4025-BB82-36E523FA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aphicFrame>
        <p:nvGraphicFramePr>
          <p:cNvPr id="59" name="표 26">
            <a:extLst>
              <a:ext uri="{FF2B5EF4-FFF2-40B4-BE49-F238E27FC236}">
                <a16:creationId xmlns:a16="http://schemas.microsoft.com/office/drawing/2014/main" id="{05F87A5B-2DBA-41B9-8781-CCD1DB1F1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44697"/>
              </p:ext>
            </p:extLst>
          </p:nvPr>
        </p:nvGraphicFramePr>
        <p:xfrm>
          <a:off x="2685607" y="2099410"/>
          <a:ext cx="2231369" cy="17836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3136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7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내가 위치한 자리에서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연막탄을 던져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은폐</a:t>
                      </a:r>
                      <a:r>
                        <a:rPr lang="ko-KR" altLang="en-US" sz="1200" b="1" dirty="0"/>
                        <a:t>할 수 있음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3880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재 사용 조건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779103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쿨 타임 </a:t>
                      </a:r>
                      <a:r>
                        <a:rPr lang="en-US" altLang="ko-KR" sz="1200" b="1" dirty="0"/>
                        <a:t>30</a:t>
                      </a:r>
                      <a:r>
                        <a:rPr lang="ko-KR" altLang="en-US" sz="1200" b="1" dirty="0"/>
                        <a:t>초 후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다시 사용 가능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67760"/>
                  </a:ext>
                </a:extLst>
              </a:tr>
            </a:tbl>
          </a:graphicData>
        </a:graphic>
      </p:graphicFrame>
      <p:graphicFrame>
        <p:nvGraphicFramePr>
          <p:cNvPr id="60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48519"/>
              </p:ext>
            </p:extLst>
          </p:nvPr>
        </p:nvGraphicFramePr>
        <p:xfrm>
          <a:off x="2685607" y="4377307"/>
          <a:ext cx="2231369" cy="233229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3136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7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상대 진영에 랜덤으로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10</a:t>
                      </a:r>
                      <a:r>
                        <a:rPr lang="ko-KR" altLang="en-US" sz="1200" b="1" dirty="0"/>
                        <a:t>초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동안 생성 되며 상대</a:t>
                      </a:r>
                      <a:r>
                        <a:rPr lang="en-US" altLang="ko-KR" sz="1200" b="1" dirty="0"/>
                        <a:t> 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진영에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있는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엄폐물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보다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높게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올라가는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언덕</a:t>
                      </a:r>
                      <a:r>
                        <a:rPr lang="ko-KR" altLang="en-US" sz="1200" b="1" dirty="0"/>
                        <a:t>이 생김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재 사용 조건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198805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쿨 타임 </a:t>
                      </a:r>
                      <a:r>
                        <a:rPr lang="en-US" altLang="ko-KR" sz="1200" b="1" dirty="0"/>
                        <a:t>30</a:t>
                      </a:r>
                      <a:r>
                        <a:rPr lang="ko-KR" altLang="en-US" sz="1200" b="1" dirty="0"/>
                        <a:t>초 후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다시 사용 가능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9141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94F7097A-F80F-4EE2-ACFB-1E1E16C545A8}"/>
              </a:ext>
            </a:extLst>
          </p:cNvPr>
          <p:cNvSpPr txBox="1"/>
          <p:nvPr/>
        </p:nvSpPr>
        <p:spPr>
          <a:xfrm>
            <a:off x="850267" y="4009451"/>
            <a:ext cx="9188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&lt;</a:t>
            </a:r>
            <a:r>
              <a:rPr lang="ko-KR" altLang="en-US" sz="1300" dirty="0"/>
              <a:t>연막탄</a:t>
            </a:r>
            <a:r>
              <a:rPr lang="en-US" altLang="ko-KR" sz="1300" dirty="0"/>
              <a:t>&gt;</a:t>
            </a:r>
            <a:endParaRPr lang="ko-KR" altLang="en-US" sz="13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A3FEEF-F268-47BA-B5E2-00F0D7313D21}"/>
              </a:ext>
            </a:extLst>
          </p:cNvPr>
          <p:cNvSpPr txBox="1"/>
          <p:nvPr/>
        </p:nvSpPr>
        <p:spPr>
          <a:xfrm>
            <a:off x="886336" y="6447679"/>
            <a:ext cx="9188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&lt;</a:t>
            </a:r>
            <a:r>
              <a:rPr lang="ko-KR" altLang="en-US" sz="1300" dirty="0"/>
              <a:t>언덕탄</a:t>
            </a:r>
            <a:r>
              <a:rPr lang="en-US" altLang="ko-KR" sz="1300" dirty="0"/>
              <a:t>&gt;</a:t>
            </a:r>
            <a:endParaRPr lang="ko-KR" altLang="en-US" sz="13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896A17-9A3B-465B-95AA-40B594660F15}"/>
              </a:ext>
            </a:extLst>
          </p:cNvPr>
          <p:cNvCxnSpPr>
            <a:cxnSpLocks/>
            <a:stCxn id="7" idx="3"/>
            <a:endCxn id="59" idx="1"/>
          </p:cNvCxnSpPr>
          <p:nvPr/>
        </p:nvCxnSpPr>
        <p:spPr>
          <a:xfrm flipV="1">
            <a:off x="2333126" y="2991236"/>
            <a:ext cx="352481" cy="5121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D14E79B-7DF8-42CA-8422-0A7DE7601BBB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>
            <a:off x="2333126" y="5542736"/>
            <a:ext cx="352481" cy="71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143154-1C42-4EE9-BF9A-9D6BD34F0420}"/>
              </a:ext>
            </a:extLst>
          </p:cNvPr>
          <p:cNvCxnSpPr>
            <a:cxnSpLocks/>
          </p:cNvCxnSpPr>
          <p:nvPr/>
        </p:nvCxnSpPr>
        <p:spPr>
          <a:xfrm>
            <a:off x="4916976" y="3182697"/>
            <a:ext cx="882151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07576BF-0BAF-4A62-8B3A-10736CB0DC7B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916976" y="5543453"/>
            <a:ext cx="882151" cy="5305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D736830-9095-4F1E-8199-97F0BE4471BB}"/>
              </a:ext>
            </a:extLst>
          </p:cNvPr>
          <p:cNvSpPr txBox="1"/>
          <p:nvPr/>
        </p:nvSpPr>
        <p:spPr>
          <a:xfrm>
            <a:off x="4909501" y="2818316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인게임 예시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99E01C-4379-4EA7-862F-A4E98108F3E9}"/>
              </a:ext>
            </a:extLst>
          </p:cNvPr>
          <p:cNvSpPr txBox="1"/>
          <p:nvPr/>
        </p:nvSpPr>
        <p:spPr>
          <a:xfrm>
            <a:off x="4903020" y="5198735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인게임 예시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E66648-F5E6-4EB9-9671-7DB57D969443}"/>
              </a:ext>
            </a:extLst>
          </p:cNvPr>
          <p:cNvSpPr/>
          <p:nvPr/>
        </p:nvSpPr>
        <p:spPr>
          <a:xfrm>
            <a:off x="311377" y="1678172"/>
            <a:ext cx="11623448" cy="2872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컨셉</a:t>
            </a:r>
          </a:p>
        </p:txBody>
      </p:sp>
      <p:pic>
        <p:nvPicPr>
          <p:cNvPr id="5" name="그림 4" descr="실내, 앉아있는, 사진, 모니터이(가) 표시된 사진&#10;&#10;자동 생성된 설명">
            <a:extLst>
              <a:ext uri="{FF2B5EF4-FFF2-40B4-BE49-F238E27FC236}">
                <a16:creationId xmlns:a16="http://schemas.microsoft.com/office/drawing/2014/main" id="{8CBAEB02-BF99-4D15-9E82-C47E517DF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61" y="2048480"/>
            <a:ext cx="4358171" cy="2157782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13" name="그림 12" descr="실내, 앉아있는, 모니터, 검은색이(가) 표시된 사진&#10;&#10;자동 생성된 설명">
            <a:extLst>
              <a:ext uri="{FF2B5EF4-FFF2-40B4-BE49-F238E27FC236}">
                <a16:creationId xmlns:a16="http://schemas.microsoft.com/office/drawing/2014/main" id="{70BC9786-2BF2-4F26-AABE-26F0D1AF9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97" y="4472205"/>
            <a:ext cx="4358171" cy="2103303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09C9A2B5-0650-47F5-A76C-F22265D429F0}"/>
              </a:ext>
            </a:extLst>
          </p:cNvPr>
          <p:cNvSpPr/>
          <p:nvPr/>
        </p:nvSpPr>
        <p:spPr>
          <a:xfrm>
            <a:off x="7701402" y="2560092"/>
            <a:ext cx="1212682" cy="107623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D2E3B6DE-DBC9-4E9C-865A-C180ED57C95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11" y="3065972"/>
            <a:ext cx="353439" cy="531314"/>
          </a:xfrm>
          <a:prstGeom prst="rect">
            <a:avLst/>
          </a:prstGeom>
        </p:spPr>
      </p:pic>
      <p:pic>
        <p:nvPicPr>
          <p:cNvPr id="74" name="그림 73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FF0E5D9F-8148-4F7F-B1F2-4D02E6F8EED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814" y="5130427"/>
            <a:ext cx="353439" cy="531314"/>
          </a:xfrm>
          <a:prstGeom prst="rect">
            <a:avLst/>
          </a:prstGeom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id="{20373E2B-B2B3-438F-AC71-0D1B96283F28}"/>
              </a:ext>
            </a:extLst>
          </p:cNvPr>
          <p:cNvSpPr/>
          <p:nvPr/>
        </p:nvSpPr>
        <p:spPr>
          <a:xfrm>
            <a:off x="7750241" y="4810497"/>
            <a:ext cx="1431860" cy="12045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860A5F3E-0272-4BFA-852D-5AB9A998410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78" y="5372552"/>
            <a:ext cx="353439" cy="531314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F2EEC3C-BB5D-40AF-A989-5EA6F8490EFF}"/>
              </a:ext>
            </a:extLst>
          </p:cNvPr>
          <p:cNvCxnSpPr>
            <a:cxnSpLocks/>
          </p:cNvCxnSpPr>
          <p:nvPr/>
        </p:nvCxnSpPr>
        <p:spPr>
          <a:xfrm>
            <a:off x="8524652" y="5587454"/>
            <a:ext cx="0" cy="33239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8A30B6B-849F-4C26-BBFE-1963C0B6A58C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EF7D827-EB49-4994-AD6F-0287B25FE37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5E44F61-9360-4DE0-860D-53E1D1B3F76C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8815352C-B7B6-468B-A4DB-657803DCFF4B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88" name="화살표: 오각형 87">
                    <a:extLst>
                      <a:ext uri="{FF2B5EF4-FFF2-40B4-BE49-F238E27FC236}">
                        <a16:creationId xmlns:a16="http://schemas.microsoft.com/office/drawing/2014/main" id="{8D61E09E-BB2D-48CB-A43E-3AE3CF8AC4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9C7F872B-500C-4F8A-9607-96053CFE2CDD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E5E4398F-C4AC-4228-8E0B-2080636E1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F7B62EF-E98B-46FF-BDBD-9E5FD76F7F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FFD2656B-B6B8-4A7B-88C1-22CAB58753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996688F0-773C-4176-968E-02D3737BEB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2A8740E7-8B07-46BF-9B0D-1A95843B2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E0942FF5-E9BA-4C65-A647-0D1A13944C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96" name="그룹 95">
                      <a:extLst>
                        <a:ext uri="{FF2B5EF4-FFF2-40B4-BE49-F238E27FC236}">
                          <a16:creationId xmlns:a16="http://schemas.microsoft.com/office/drawing/2014/main" id="{0C125368-17B5-4FE6-8ADE-AB11A468CB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06" name="직사각형 105">
                        <a:extLst>
                          <a:ext uri="{FF2B5EF4-FFF2-40B4-BE49-F238E27FC236}">
                            <a16:creationId xmlns:a16="http://schemas.microsoft.com/office/drawing/2014/main" id="{7F33BB2F-0903-414D-88DF-FA9FC5F861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FF416C90-FB2D-476E-9610-954148DCBB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08" name="직사각형 107">
                        <a:extLst>
                          <a:ext uri="{FF2B5EF4-FFF2-40B4-BE49-F238E27FC236}">
                            <a16:creationId xmlns:a16="http://schemas.microsoft.com/office/drawing/2014/main" id="{EB6F329F-EA03-44B3-82A5-9F330ED158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9" name="직사각형 108">
                        <a:extLst>
                          <a:ext uri="{FF2B5EF4-FFF2-40B4-BE49-F238E27FC236}">
                            <a16:creationId xmlns:a16="http://schemas.microsoft.com/office/drawing/2014/main" id="{F0B58E7B-F37A-4518-985E-B3CC9D5CE0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F857070A-8570-4B1B-8942-7391AC7C08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04" name="직사각형 103">
                        <a:extLst>
                          <a:ext uri="{FF2B5EF4-FFF2-40B4-BE49-F238E27FC236}">
                            <a16:creationId xmlns:a16="http://schemas.microsoft.com/office/drawing/2014/main" id="{F636B820-1008-4456-BACA-F5FABC04F0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59F2E265-434A-46A3-9EB5-0649D3231C9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54A3604B-FAEF-411E-983C-5495FC92BE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D3F292E7-FCA8-4AF6-91FB-2D0A088633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00" name="직사각형 99">
                      <a:extLst>
                        <a:ext uri="{FF2B5EF4-FFF2-40B4-BE49-F238E27FC236}">
                          <a16:creationId xmlns:a16="http://schemas.microsoft.com/office/drawing/2014/main" id="{BA4CB9F5-2A2E-40A9-8C98-8F9879F2D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412FA7DD-3239-4B2E-B7FB-0FAB305F7C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955DDFD9-A324-4549-8389-28A60D3DB4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8C3889AD-3019-45DD-8702-729ED2AB4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C1B204-D684-4C0E-A209-37BBB2021F55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76CB03A-33BE-4C31-BE35-637F6DE9C83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BD02A55-8D0E-4553-89BD-0BC321ECB77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57B91F-0764-4CFD-800E-9050F4E91F41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/>
                <a:t>패시브 </a:t>
              </a:r>
              <a:r>
                <a:rPr lang="en-US" altLang="ko-KR" sz="1300" b="1" dirty="0"/>
                <a:t>&amp;</a:t>
              </a:r>
            </a:p>
            <a:p>
              <a:pPr algn="ctr"/>
              <a:r>
                <a:rPr lang="ko-KR" altLang="en-US" sz="1300" b="1" dirty="0"/>
                <a:t>아이템</a:t>
              </a:r>
            </a:p>
          </p:txBody>
        </p:sp>
      </p:grpSp>
      <p:pic>
        <p:nvPicPr>
          <p:cNvPr id="82" name="그림 81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31" y="6211184"/>
            <a:ext cx="303019" cy="296757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7873697" y="6192135"/>
            <a:ext cx="439514" cy="325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84" name="그림 83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7923562" y="6222848"/>
            <a:ext cx="352157" cy="273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0" name="그림 109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51" y="3816982"/>
            <a:ext cx="323049" cy="323149"/>
          </a:xfrm>
          <a:prstGeom prst="rect">
            <a:avLst/>
          </a:prstGeom>
        </p:spPr>
      </p:pic>
      <p:pic>
        <p:nvPicPr>
          <p:cNvPr id="111" name="그림 110"/>
          <p:cNvPicPr/>
          <p:nvPr/>
        </p:nvPicPr>
        <p:blipFill>
          <a:blip r:embed="rId12" cstate="print">
            <a:clrChange>
              <a:clrFrom>
                <a:srgbClr val="393108"/>
              </a:clrFrom>
              <a:clrTo>
                <a:srgbClr val="3931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75" y="3789141"/>
            <a:ext cx="334690" cy="350586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7807153" y="3747985"/>
            <a:ext cx="468566" cy="4328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93095"/>
              </p:ext>
            </p:extLst>
          </p:nvPr>
        </p:nvGraphicFramePr>
        <p:xfrm>
          <a:off x="10688413" y="2281988"/>
          <a:ext cx="1330611" cy="16915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3061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99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패시브 사용 후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쿨타임 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19158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18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9938"/>
              </p:ext>
            </p:extLst>
          </p:nvPr>
        </p:nvGraphicFramePr>
        <p:xfrm>
          <a:off x="10688413" y="4679134"/>
          <a:ext cx="1330611" cy="16915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3061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99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패시브 사용 후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쿨타임 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19158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124" name="그림 123">
            <a:extLst>
              <a:ext uri="{FF2B5EF4-FFF2-40B4-BE49-F238E27FC236}">
                <a16:creationId xmlns:a16="http://schemas.microsoft.com/office/drawing/2014/main" id="{EE58F0EB-A2FC-46C5-A835-481A50E7EFE6}"/>
              </a:ext>
            </a:extLst>
          </p:cNvPr>
          <p:cNvPicPr/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1357" b="92714" l="4124" r="41495">
                        <a14:foregroundMark x1="6701" y1="86181" x2="16237" y2="86432"/>
                        <a14:foregroundMark x1="38660" y1="85678" x2="38402" y2="88693"/>
                        <a14:foregroundMark x1="38918" y1="85176" x2="41495" y2="84925"/>
                        <a14:foregroundMark x1="40722" y1="85678" x2="39948" y2="88442"/>
                        <a14:foregroundMark x1="38918" y1="89196" x2="15206" y2="91457"/>
                        <a14:foregroundMark x1="6701" y1="86935" x2="14691" y2="91709"/>
                        <a14:foregroundMark x1="6186" y1="86683" x2="5412" y2="85427"/>
                        <a14:foregroundMark x1="5412" y1="85427" x2="4124" y2="85427"/>
                        <a14:foregroundMark x1="19845" y1="73367" x2="20361" y2="71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10853725" y="5372333"/>
            <a:ext cx="937052" cy="803242"/>
          </a:xfrm>
          <a:prstGeom prst="rect">
            <a:avLst/>
          </a:prstGeom>
          <a:ln w="952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0" name="그룹 119"/>
          <p:cNvGrpSpPr/>
          <p:nvPr/>
        </p:nvGrpSpPr>
        <p:grpSpPr>
          <a:xfrm>
            <a:off x="10793072" y="5283553"/>
            <a:ext cx="1096631" cy="980802"/>
            <a:chOff x="11057677" y="3326625"/>
            <a:chExt cx="828040" cy="785779"/>
          </a:xfrm>
        </p:grpSpPr>
        <p:sp>
          <p:nvSpPr>
            <p:cNvPr id="121" name="모서리가 둥근 직사각형 120"/>
            <p:cNvSpPr/>
            <p:nvPr/>
          </p:nvSpPr>
          <p:spPr>
            <a:xfrm>
              <a:off x="11057677" y="3326625"/>
              <a:ext cx="828040" cy="785779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22" name="이등변 삼각형 121"/>
            <p:cNvSpPr/>
            <p:nvPr/>
          </p:nvSpPr>
          <p:spPr>
            <a:xfrm flipV="1">
              <a:off x="11470473" y="3334202"/>
              <a:ext cx="289560" cy="384175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25" name="그림 124" descr="음식, 병이(가) 표시된 사진&#10;&#10;자동 생성된 설명">
            <a:extLst>
              <a:ext uri="{FF2B5EF4-FFF2-40B4-BE49-F238E27FC236}">
                <a16:creationId xmlns:a16="http://schemas.microsoft.com/office/drawing/2014/main" id="{CB49C607-1930-4054-96CD-238AE47609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234" y="2787330"/>
            <a:ext cx="1186034" cy="1186034"/>
          </a:xfrm>
          <a:prstGeom prst="rect">
            <a:avLst/>
          </a:prstGeom>
        </p:spPr>
      </p:pic>
      <p:grpSp>
        <p:nvGrpSpPr>
          <p:cNvPr id="115" name="그룹 114"/>
          <p:cNvGrpSpPr/>
          <p:nvPr/>
        </p:nvGrpSpPr>
        <p:grpSpPr>
          <a:xfrm>
            <a:off x="10812122" y="2881328"/>
            <a:ext cx="1096631" cy="980802"/>
            <a:chOff x="11057677" y="3326625"/>
            <a:chExt cx="828040" cy="785779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057677" y="3326625"/>
              <a:ext cx="828040" cy="785779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7" name="이등변 삼각형 116"/>
            <p:cNvSpPr/>
            <p:nvPr/>
          </p:nvSpPr>
          <p:spPr>
            <a:xfrm flipV="1">
              <a:off x="11470473" y="3334202"/>
              <a:ext cx="289560" cy="384175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6D70737-08D4-4576-8D89-53EE003E7291}"/>
              </a:ext>
            </a:extLst>
          </p:cNvPr>
          <p:cNvCxnSpPr>
            <a:cxnSpLocks/>
            <a:stCxn id="5" idx="3"/>
            <a:endCxn id="113" idx="1"/>
          </p:cNvCxnSpPr>
          <p:nvPr/>
        </p:nvCxnSpPr>
        <p:spPr>
          <a:xfrm>
            <a:off x="10335932" y="3127371"/>
            <a:ext cx="352481" cy="40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0AE992B-5AB9-42CA-A387-8668800859D6}"/>
              </a:ext>
            </a:extLst>
          </p:cNvPr>
          <p:cNvCxnSpPr>
            <a:cxnSpLocks/>
            <a:stCxn id="13" idx="3"/>
            <a:endCxn id="118" idx="1"/>
          </p:cNvCxnSpPr>
          <p:nvPr/>
        </p:nvCxnSpPr>
        <p:spPr>
          <a:xfrm>
            <a:off x="10332668" y="5523857"/>
            <a:ext cx="355745" cy="106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488959" y="3284135"/>
            <a:ext cx="1296046" cy="354930"/>
          </a:xfrm>
          <a:prstGeom prst="wedgeRoundRectCallout">
            <a:avLst>
              <a:gd name="adj1" fmla="val 50023"/>
              <a:gd name="adj2" fmla="val 9089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사용 가능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쿨타임 표시 기능</a:t>
            </a:r>
          </a:p>
        </p:txBody>
      </p:sp>
      <p:sp>
        <p:nvSpPr>
          <p:cNvPr id="12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488959" y="5667471"/>
            <a:ext cx="1296046" cy="354930"/>
          </a:xfrm>
          <a:prstGeom prst="wedgeRoundRectCallout">
            <a:avLst>
              <a:gd name="adj1" fmla="val 54016"/>
              <a:gd name="adj2" fmla="val 10304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사용 가능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쿨타임 표시 기능</a:t>
            </a:r>
          </a:p>
        </p:txBody>
      </p:sp>
    </p:spTree>
    <p:extLst>
      <p:ext uri="{BB962C8B-B14F-4D97-AF65-F5344CB8AC3E}">
        <p14:creationId xmlns:p14="http://schemas.microsoft.com/office/powerpoint/2010/main" val="1860984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13586"/>
              </p:ext>
            </p:extLst>
          </p:nvPr>
        </p:nvGraphicFramePr>
        <p:xfrm>
          <a:off x="1168" y="1646061"/>
          <a:ext cx="12199514" cy="370337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099757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6099757">
                  <a:extLst>
                    <a:ext uri="{9D8B030D-6E8A-4147-A177-3AD203B41FA5}">
                      <a16:colId xmlns:a16="http://schemas.microsoft.com/office/drawing/2014/main" val="3989611983"/>
                    </a:ext>
                  </a:extLst>
                </a:gridCol>
              </a:tblGrid>
              <a:tr h="327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/>
                        <a:t>자기장 컨셉</a:t>
                      </a:r>
                      <a:endParaRPr lang="ko-KR" altLang="en-US" sz="11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058231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(1)                                                                 (2)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0820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0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100947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0" dirty="0"/>
                        <a:t>1. </a:t>
                      </a:r>
                      <a:r>
                        <a:rPr lang="ko-KR" altLang="en-US" sz="1000" b="0" dirty="0"/>
                        <a:t>게임 시작과 동시에 좌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ko-KR" altLang="en-US" sz="1000" b="0" dirty="0"/>
                        <a:t>우로 배치 되어 있음</a:t>
                      </a:r>
                      <a:endParaRPr lang="en-US" altLang="ko-KR" sz="1000" b="0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0" dirty="0"/>
                        <a:t>2. </a:t>
                      </a:r>
                      <a:r>
                        <a:rPr lang="ko-KR" altLang="en-US" sz="1000" b="0" dirty="0"/>
                        <a:t>좌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우측에서 점점 좁혀오는 방식</a:t>
                      </a:r>
                      <a:endParaRPr lang="en-US" altLang="ko-KR" sz="10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000" b="0" dirty="0"/>
                        <a:t>(1)</a:t>
                      </a:r>
                      <a:r>
                        <a:rPr lang="ko-KR" altLang="en-US" sz="1000" b="0" dirty="0"/>
                        <a:t>번 이미지를 볼 때 위와 같은 디자인으로 플레이어가 자기장을 바라보는 시점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이펙트 리소스는 </a:t>
                      </a:r>
                      <a:r>
                        <a:rPr lang="en-US" altLang="ko-KR" sz="1000" b="0" dirty="0"/>
                        <a:t>(2)</a:t>
                      </a:r>
                      <a:r>
                        <a:rPr lang="ko-KR" altLang="en-US" sz="1000" b="0" dirty="0"/>
                        <a:t>번 유니티 에셋 스토어에서 구매할 예정 </a:t>
                      </a:r>
                      <a:r>
                        <a:rPr lang="en-US" altLang="ko-KR" sz="1000" b="0" dirty="0">
                          <a:solidFill>
                            <a:schemeClr val="accent6"/>
                          </a:solidFill>
                        </a:rPr>
                        <a:t>//</a:t>
                      </a:r>
                      <a:r>
                        <a:rPr lang="ko-KR" altLang="en-US" sz="1000" b="0" dirty="0">
                          <a:solidFill>
                            <a:schemeClr val="accent6"/>
                          </a:solidFill>
                        </a:rPr>
                        <a:t>유니티 상에서 채색 변경</a:t>
                      </a:r>
                      <a:r>
                        <a:rPr lang="en-US" altLang="ko-KR" sz="1000" b="0" dirty="0">
                          <a:solidFill>
                            <a:schemeClr val="accent6"/>
                          </a:solidFill>
                        </a:rPr>
                        <a:t> </a:t>
                      </a:r>
                      <a:endParaRPr lang="ko-KR" altLang="en-US" sz="1000" b="0" dirty="0">
                        <a:solidFill>
                          <a:schemeClr val="accent6"/>
                        </a:solidFill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10871E-CC57-4A46-9521-5041737F7109}"/>
              </a:ext>
            </a:extLst>
          </p:cNvPr>
          <p:cNvGrpSpPr/>
          <p:nvPr/>
        </p:nvGrpSpPr>
        <p:grpSpPr>
          <a:xfrm>
            <a:off x="298032" y="1997968"/>
            <a:ext cx="4460263" cy="1966926"/>
            <a:chOff x="11288" y="1960560"/>
            <a:chExt cx="3694430" cy="190646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2E075C5-0FF8-4498-AE38-6DAC239FB25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288" y="1964933"/>
              <a:ext cx="3694430" cy="1902096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C73E7B0-AF64-4A94-BC32-0445FAB3CBD8}"/>
                </a:ext>
              </a:extLst>
            </p:cNvPr>
            <p:cNvSpPr/>
            <p:nvPr/>
          </p:nvSpPr>
          <p:spPr>
            <a:xfrm>
              <a:off x="18272" y="1960560"/>
              <a:ext cx="177003" cy="19020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60" name="화살표: 오른쪽 59">
              <a:extLst>
                <a:ext uri="{FF2B5EF4-FFF2-40B4-BE49-F238E27FC236}">
                  <a16:creationId xmlns:a16="http://schemas.microsoft.com/office/drawing/2014/main" id="{8E504D8C-B66A-425A-B287-4A8DD14666D5}"/>
                </a:ext>
              </a:extLst>
            </p:cNvPr>
            <p:cNvSpPr/>
            <p:nvPr/>
          </p:nvSpPr>
          <p:spPr>
            <a:xfrm>
              <a:off x="390383" y="2699836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8C4FD83D-DC4F-49E0-A1A2-B614892A0586}"/>
                </a:ext>
              </a:extLst>
            </p:cNvPr>
            <p:cNvSpPr/>
            <p:nvPr/>
          </p:nvSpPr>
          <p:spPr>
            <a:xfrm flipH="1">
              <a:off x="2646538" y="2701741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F910E7D-46B9-4C50-B80C-A281549C99CA}"/>
                </a:ext>
              </a:extLst>
            </p:cNvPr>
            <p:cNvSpPr/>
            <p:nvPr/>
          </p:nvSpPr>
          <p:spPr>
            <a:xfrm>
              <a:off x="3573638" y="1960560"/>
              <a:ext cx="132079" cy="19020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59" name="그림 158" descr="배틀그라운드 자기장 배그패치자기장속도위치변경등 패치내용">
            <a:hlinkClick r:id="rId5" tgtFrame="&quot;_blank&quot;" tooltip="&quot;배틀그라운드 자기장 배그패치자기장속도위치변경등 패치내용 블로그&quot;"/>
            <a:extLst>
              <a:ext uri="{FF2B5EF4-FFF2-40B4-BE49-F238E27FC236}">
                <a16:creationId xmlns:a16="http://schemas.microsoft.com/office/drawing/2014/main" id="{AD90755D-4DDB-4D14-94A2-00F2B01E5D3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35" y="1996115"/>
            <a:ext cx="279238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1D42EB9C-2427-4D84-B2E5-4FC7C979294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399620" y="1996116"/>
            <a:ext cx="2792380" cy="1966925"/>
          </a:xfrm>
          <a:prstGeom prst="rect">
            <a:avLst/>
          </a:prstGeom>
        </p:spPr>
      </p:pic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75B-9AC2-4D6A-A07C-086A30B949E9}"/>
              </a:ext>
            </a:extLst>
          </p:cNvPr>
          <p:cNvGrpSpPr/>
          <p:nvPr/>
        </p:nvGrpSpPr>
        <p:grpSpPr>
          <a:xfrm>
            <a:off x="4788731" y="2094634"/>
            <a:ext cx="1289686" cy="352345"/>
            <a:chOff x="209550" y="0"/>
            <a:chExt cx="1289786" cy="352345"/>
          </a:xfrm>
        </p:grpSpPr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05A3DCF9-930B-48DE-9992-1859F6D78F1D}"/>
                </a:ext>
              </a:extLst>
            </p:cNvPr>
            <p:cNvCxnSpPr/>
            <p:nvPr/>
          </p:nvCxnSpPr>
          <p:spPr>
            <a:xfrm flipH="1">
              <a:off x="209550" y="127000"/>
              <a:ext cx="36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E00C4FE-91D8-4D80-B698-93962F1F170D}"/>
                </a:ext>
              </a:extLst>
            </p:cNvPr>
            <p:cNvSpPr/>
            <p:nvPr/>
          </p:nvSpPr>
          <p:spPr>
            <a:xfrm>
              <a:off x="577850" y="0"/>
              <a:ext cx="921486" cy="3523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b="1" kern="100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자기장 범위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ACECEA2-345A-4A71-9109-4FBA5F4C3C40}"/>
              </a:ext>
            </a:extLst>
          </p:cNvPr>
          <p:cNvGrpSpPr/>
          <p:nvPr/>
        </p:nvGrpSpPr>
        <p:grpSpPr>
          <a:xfrm>
            <a:off x="0" y="5384501"/>
            <a:ext cx="12192000" cy="1357772"/>
            <a:chOff x="0" y="5125709"/>
            <a:chExt cx="12192000" cy="1357772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F506E795-C576-4639-A2B8-F184A9E9223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560882"/>
              <a:ext cx="12192000" cy="4889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52AF37F-86FB-4333-AEC5-22B5DC041EB1}"/>
                </a:ext>
              </a:extLst>
            </p:cNvPr>
            <p:cNvSpPr txBox="1"/>
            <p:nvPr/>
          </p:nvSpPr>
          <p:spPr>
            <a:xfrm>
              <a:off x="699906" y="5125709"/>
              <a:ext cx="4249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자기장을 선택한 이유는 무엇인가</a:t>
              </a:r>
              <a:r>
                <a:rPr lang="en-US" altLang="ko-KR" sz="2000" b="1" dirty="0"/>
                <a:t>?</a:t>
              </a:r>
              <a:endParaRPr lang="ko-KR" altLang="en-US" sz="2000" b="1" dirty="0"/>
            </a:p>
          </p:txBody>
        </p:sp>
        <p:pic>
          <p:nvPicPr>
            <p:cNvPr id="107" name="그림 106" descr="음식이(가) 표시된 사진&#10;&#10;자동 생성된 설명">
              <a:extLst>
                <a:ext uri="{FF2B5EF4-FFF2-40B4-BE49-F238E27FC236}">
                  <a16:creationId xmlns:a16="http://schemas.microsoft.com/office/drawing/2014/main" id="{8E61B08E-2426-40D0-9649-87711C0F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69" y="5125709"/>
              <a:ext cx="475775" cy="359830"/>
            </a:xfrm>
            <a:prstGeom prst="rect">
              <a:avLst/>
            </a:prstGeom>
          </p:spPr>
        </p:pic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F8FAAEE-6354-4A1E-B046-FDD9AEFAFFAB}"/>
                </a:ext>
              </a:extLst>
            </p:cNvPr>
            <p:cNvGrpSpPr/>
            <p:nvPr/>
          </p:nvGrpSpPr>
          <p:grpSpPr>
            <a:xfrm>
              <a:off x="519064" y="5687516"/>
              <a:ext cx="3161742" cy="772257"/>
              <a:chOff x="519064" y="2286802"/>
              <a:chExt cx="3161742" cy="772257"/>
            </a:xfrm>
          </p:grpSpPr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0F682002-26A0-4B9C-B26B-B00BFA538318}"/>
                  </a:ext>
                </a:extLst>
              </p:cNvPr>
              <p:cNvSpPr/>
              <p:nvPr/>
            </p:nvSpPr>
            <p:spPr>
              <a:xfrm>
                <a:off x="914593" y="2286802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짧은 플레이타임이라는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목적성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이 또렷해 질 수 있음</a:t>
                </a: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A416D021-EA18-4686-A878-98826A95FDDF}"/>
                  </a:ext>
                </a:extLst>
              </p:cNvPr>
              <p:cNvSpPr/>
              <p:nvPr/>
            </p:nvSpPr>
            <p:spPr>
              <a:xfrm>
                <a:off x="51906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ED34C23-59B9-4C61-BA13-E3E1DA409338}"/>
                </a:ext>
              </a:extLst>
            </p:cNvPr>
            <p:cNvGrpSpPr/>
            <p:nvPr/>
          </p:nvGrpSpPr>
          <p:grpSpPr>
            <a:xfrm>
              <a:off x="4302484" y="5711224"/>
              <a:ext cx="3161742" cy="772257"/>
              <a:chOff x="4302484" y="2310510"/>
              <a:chExt cx="3161742" cy="772257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E5838A1-FD11-4052-A0C7-06C07762BC9E}"/>
                  </a:ext>
                </a:extLst>
              </p:cNvPr>
              <p:cNvSpPr/>
              <p:nvPr/>
            </p:nvSpPr>
            <p:spPr>
              <a:xfrm>
                <a:off x="4698013" y="231051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플레이어를 좌</a:t>
                </a:r>
                <a:r>
                  <a:rPr lang="en-US" altLang="ko-KR" sz="13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우로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유도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하기 위함</a:t>
                </a: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D05CD470-7306-400F-AD90-8F2EE4273E74}"/>
                  </a:ext>
                </a:extLst>
              </p:cNvPr>
              <p:cNvSpPr/>
              <p:nvPr/>
            </p:nvSpPr>
            <p:spPr>
              <a:xfrm>
                <a:off x="430248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62674BF-7E9B-4100-9E20-54CEE5EE1055}"/>
                </a:ext>
              </a:extLst>
            </p:cNvPr>
            <p:cNvGrpSpPr/>
            <p:nvPr/>
          </p:nvGrpSpPr>
          <p:grpSpPr>
            <a:xfrm>
              <a:off x="8085904" y="5710574"/>
              <a:ext cx="3161742" cy="772257"/>
              <a:chOff x="8085904" y="2309860"/>
              <a:chExt cx="3161742" cy="772257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0C7952CF-0343-4D36-B655-C3DE2519AEF6}"/>
                  </a:ext>
                </a:extLst>
              </p:cNvPr>
              <p:cNvSpPr/>
              <p:nvPr/>
            </p:nvSpPr>
            <p:spPr>
              <a:xfrm>
                <a:off x="8481433" y="230986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다가오는 자기장으로 인해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플레이에 대한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긴박감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 조성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25ECF324-9A82-4999-8A69-DFF2372B10D4}"/>
                  </a:ext>
                </a:extLst>
              </p:cNvPr>
              <p:cNvSpPr/>
              <p:nvPr/>
            </p:nvSpPr>
            <p:spPr>
              <a:xfrm>
                <a:off x="808590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1325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528646"/>
              </p:ext>
            </p:extLst>
          </p:nvPr>
        </p:nvGraphicFramePr>
        <p:xfrm>
          <a:off x="9960" y="1575724"/>
          <a:ext cx="12199513" cy="528227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59986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859987">
                  <a:extLst>
                    <a:ext uri="{9D8B030D-6E8A-4147-A177-3AD203B41FA5}">
                      <a16:colId xmlns:a16="http://schemas.microsoft.com/office/drawing/2014/main" val="2669767447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426782898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174769278"/>
                    </a:ext>
                  </a:extLst>
                </a:gridCol>
                <a:gridCol w="859987">
                  <a:extLst>
                    <a:ext uri="{9D8B030D-6E8A-4147-A177-3AD203B41FA5}">
                      <a16:colId xmlns:a16="http://schemas.microsoft.com/office/drawing/2014/main" val="3866926152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25780949"/>
                    </a:ext>
                  </a:extLst>
                </a:gridCol>
                <a:gridCol w="7039595">
                  <a:extLst>
                    <a:ext uri="{9D8B030D-6E8A-4147-A177-3AD203B41FA5}">
                      <a16:colId xmlns:a16="http://schemas.microsoft.com/office/drawing/2014/main" val="3013707250"/>
                    </a:ext>
                  </a:extLst>
                </a:gridCol>
              </a:tblGrid>
              <a:tr h="294888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/>
                        <a:t>자기장 시스템</a:t>
                      </a:r>
                      <a:endParaRPr lang="ko-KR" altLang="en-US" sz="11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94268">
                <a:tc rowSpan="2" gridSpan="3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dirty="0"/>
                        <a:t>패턴</a:t>
                      </a:r>
                      <a:r>
                        <a:rPr lang="en-US" altLang="ko-KR" sz="1000" b="1" dirty="0"/>
                        <a:t>_1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15064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dirty="0"/>
                        <a:t>플레이어의 몸부분이 자기장과 겹칠 시</a:t>
                      </a:r>
                      <a:endParaRPr lang="en-US" altLang="ko-KR" sz="1000" dirty="0"/>
                    </a:p>
                    <a:p>
                      <a:pPr marL="0" indent="0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dirty="0"/>
                        <a:t>     </a:t>
                      </a:r>
                      <a:r>
                        <a:rPr lang="ko-KR" altLang="en-US" sz="1000" dirty="0"/>
                        <a:t>데미지 적용</a:t>
                      </a:r>
                      <a:endParaRPr lang="en-US" altLang="ko-KR" sz="1000" dirty="0"/>
                    </a:p>
                    <a:p>
                      <a:pPr marL="0" indent="0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dirty="0"/>
                        <a:t>2.   </a:t>
                      </a:r>
                      <a:r>
                        <a:rPr lang="ko-KR" altLang="en-US" sz="1000" dirty="0"/>
                        <a:t>데미지는 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에만 적용함</a:t>
                      </a:r>
                      <a:endParaRPr lang="en-US" altLang="ko-KR" sz="1000" dirty="0"/>
                    </a:p>
                    <a:p>
                      <a:pPr marL="0" indent="0" algn="r" latinLnBrk="1">
                        <a:lnSpc>
                          <a:spcPct val="200000"/>
                        </a:lnSpc>
                        <a:buNone/>
                      </a:pPr>
                      <a:endParaRPr lang="ko-KR" alt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93356"/>
                  </a:ext>
                </a:extLst>
              </a:tr>
              <a:tr h="330738">
                <a:tc gridSpan="6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자기장 테이블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dirty="0"/>
                        <a:t>패턴</a:t>
                      </a:r>
                      <a:r>
                        <a:rPr lang="en-US" altLang="ko-KR" sz="1000" b="1" dirty="0"/>
                        <a:t>_2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577751"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1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  <a:tr h="577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290190"/>
                  </a:ext>
                </a:extLst>
              </a:tr>
              <a:tr h="5448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06519"/>
                  </a:ext>
                </a:extLst>
              </a:tr>
              <a:tr h="28887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30s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1m 10s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2m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패턴 출력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36413"/>
                  </a:ext>
                </a:extLst>
              </a:tr>
              <a:tr h="2888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0" dirty="0"/>
                        <a:t>1. </a:t>
                      </a:r>
                      <a:r>
                        <a:rPr lang="ko-KR" altLang="en-US" sz="1000" b="0" dirty="0"/>
                        <a:t>매칭 연결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로딩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아이템 선택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진행 </a:t>
                      </a:r>
                      <a:r>
                        <a:rPr lang="en-US" altLang="ko-KR" sz="1000" b="0" dirty="0"/>
                        <a:t>+ </a:t>
                      </a:r>
                      <a:r>
                        <a:rPr lang="ko-KR" altLang="en-US" sz="1000" b="0" dirty="0"/>
                        <a:t>자기장 </a:t>
                      </a:r>
                      <a:r>
                        <a:rPr lang="en-US" altLang="ko-KR" sz="1000" b="0" dirty="0"/>
                        <a:t>2</a:t>
                      </a:r>
                      <a:r>
                        <a:rPr lang="ko-KR" altLang="en-US" sz="1000" b="0" dirty="0"/>
                        <a:t>가지 패턴 중 </a:t>
                      </a:r>
                      <a:r>
                        <a:rPr lang="en-US" altLang="ko-KR" sz="1000" b="0" dirty="0"/>
                        <a:t>50%</a:t>
                      </a:r>
                      <a:r>
                        <a:rPr lang="ko-KR" altLang="en-US" sz="1000" b="0" dirty="0"/>
                        <a:t> 확률로 출력</a:t>
                      </a:r>
                      <a:endParaRPr lang="en-US" altLang="ko-KR" sz="10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554843"/>
                  </a:ext>
                </a:extLst>
              </a:tr>
              <a:tr h="577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2.5m/s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3m/s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2.5m/s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790947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F55C07-776D-4B47-A6AD-15CB07455B51}"/>
              </a:ext>
            </a:extLst>
          </p:cNvPr>
          <p:cNvGrpSpPr/>
          <p:nvPr/>
        </p:nvGrpSpPr>
        <p:grpSpPr>
          <a:xfrm>
            <a:off x="5649525" y="2200034"/>
            <a:ext cx="6181725" cy="1425328"/>
            <a:chOff x="5662335" y="1916408"/>
            <a:chExt cx="6181725" cy="1425328"/>
          </a:xfrm>
        </p:grpSpPr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12E075C5-0FF8-4498-AE38-6DAC239FB257}"/>
                </a:ext>
              </a:extLst>
            </p:cNvPr>
            <p:cNvPicPr/>
            <p:nvPr/>
          </p:nvPicPr>
          <p:blipFill rotWithShape="1">
            <a:blip r:embed="rId4"/>
            <a:srcRect l="4920" r="4064"/>
            <a:stretch/>
          </p:blipFill>
          <p:spPr bwMode="auto">
            <a:xfrm>
              <a:off x="6569750" y="1916408"/>
              <a:ext cx="4331335" cy="142532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ACAB2D0-529D-490E-B4FE-B80136F5A7AE}"/>
                </a:ext>
              </a:extLst>
            </p:cNvPr>
            <p:cNvSpPr/>
            <p:nvPr/>
          </p:nvSpPr>
          <p:spPr>
            <a:xfrm>
              <a:off x="9584730" y="1920755"/>
              <a:ext cx="944245" cy="14073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1A7597C-807D-47B3-B6DE-9722362D3467}"/>
                </a:ext>
              </a:extLst>
            </p:cNvPr>
            <p:cNvSpPr/>
            <p:nvPr/>
          </p:nvSpPr>
          <p:spPr>
            <a:xfrm>
              <a:off x="10518815" y="1920755"/>
              <a:ext cx="392430" cy="140733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C1905BE-98B3-4722-9334-1131EB8BCA04}"/>
                </a:ext>
              </a:extLst>
            </p:cNvPr>
            <p:cNvSpPr/>
            <p:nvPr/>
          </p:nvSpPr>
          <p:spPr>
            <a:xfrm>
              <a:off x="6866295" y="1920755"/>
              <a:ext cx="660400" cy="14073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470069B-EF1F-4C2E-B483-6B2686296BE1}"/>
                </a:ext>
              </a:extLst>
            </p:cNvPr>
            <p:cNvSpPr/>
            <p:nvPr/>
          </p:nvSpPr>
          <p:spPr>
            <a:xfrm>
              <a:off x="8259485" y="1920755"/>
              <a:ext cx="1323975" cy="140733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3EDB25B-FE6E-4361-9DA6-4615FD430D4E}"/>
                </a:ext>
              </a:extLst>
            </p:cNvPr>
            <p:cNvSpPr/>
            <p:nvPr/>
          </p:nvSpPr>
          <p:spPr>
            <a:xfrm>
              <a:off x="7526060" y="1916408"/>
              <a:ext cx="748030" cy="14253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67FFBC3-3B7A-4061-9462-011C8D6368AC}"/>
                </a:ext>
              </a:extLst>
            </p:cNvPr>
            <p:cNvGrpSpPr/>
            <p:nvPr/>
          </p:nvGrpSpPr>
          <p:grpSpPr>
            <a:xfrm>
              <a:off x="10544215" y="1962553"/>
              <a:ext cx="399854" cy="512407"/>
              <a:chOff x="0" y="27829"/>
              <a:chExt cx="400259" cy="512407"/>
            </a:xfrm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0BB25D0-97AC-4C25-B616-7F157CFA6A16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62">
                <a:extLst>
                  <a:ext uri="{FF2B5EF4-FFF2-40B4-BE49-F238E27FC236}">
                    <a16:creationId xmlns:a16="http://schemas.microsoft.com/office/drawing/2014/main" id="{1403C472-4D09-48FB-BD65-95E17C960F9C}"/>
                  </a:ext>
                </a:extLst>
              </p:cNvPr>
              <p:cNvSpPr txBox="1"/>
              <p:nvPr/>
            </p:nvSpPr>
            <p:spPr>
              <a:xfrm>
                <a:off x="57359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F72B6BE-A29F-494D-9BA6-214584F5CF08}"/>
                </a:ext>
              </a:extLst>
            </p:cNvPr>
            <p:cNvGrpSpPr/>
            <p:nvPr/>
          </p:nvGrpSpPr>
          <p:grpSpPr>
            <a:xfrm>
              <a:off x="7022505" y="2449598"/>
              <a:ext cx="382270" cy="521200"/>
              <a:chOff x="0" y="27829"/>
              <a:chExt cx="382657" cy="521200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3F71E673-D8AF-45FD-98D1-63292115B77B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Text Box 449">
                <a:extLst>
                  <a:ext uri="{FF2B5EF4-FFF2-40B4-BE49-F238E27FC236}">
                    <a16:creationId xmlns:a16="http://schemas.microsoft.com/office/drawing/2014/main" id="{D45CCFD4-EBD7-4DBA-A6B0-81B1359D9E2B}"/>
                  </a:ext>
                </a:extLst>
              </p:cNvPr>
              <p:cNvSpPr txBox="1"/>
              <p:nvPr/>
            </p:nvSpPr>
            <p:spPr>
              <a:xfrm>
                <a:off x="39757" y="79129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E27621C-F61A-4FED-9997-6717CD0414B8}"/>
                </a:ext>
              </a:extLst>
            </p:cNvPr>
            <p:cNvGrpSpPr/>
            <p:nvPr/>
          </p:nvGrpSpPr>
          <p:grpSpPr>
            <a:xfrm>
              <a:off x="9875560" y="2511828"/>
              <a:ext cx="391062" cy="512407"/>
              <a:chOff x="0" y="27829"/>
              <a:chExt cx="391458" cy="512407"/>
            </a:xfrm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E1174F00-9CCF-4A62-9A90-4FA44ED93C1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Text Box 452">
                <a:extLst>
                  <a:ext uri="{FF2B5EF4-FFF2-40B4-BE49-F238E27FC236}">
                    <a16:creationId xmlns:a16="http://schemas.microsoft.com/office/drawing/2014/main" id="{932D271C-BBE5-4C9B-91C5-AD9ACEB223BE}"/>
                  </a:ext>
                </a:extLst>
              </p:cNvPr>
              <p:cNvSpPr txBox="1"/>
              <p:nvPr/>
            </p:nvSpPr>
            <p:spPr>
              <a:xfrm>
                <a:off x="48558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3C08348-9748-4232-907F-D224E5DCBDAB}"/>
                </a:ext>
              </a:extLst>
            </p:cNvPr>
            <p:cNvGrpSpPr/>
            <p:nvPr/>
          </p:nvGrpSpPr>
          <p:grpSpPr>
            <a:xfrm>
              <a:off x="7741960" y="2826788"/>
              <a:ext cx="382270" cy="501305"/>
              <a:chOff x="0" y="27829"/>
              <a:chExt cx="382657" cy="501305"/>
            </a:xfrm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25EEC7CE-9330-4C7A-9724-B986116C6CD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Text Box 455">
                <a:extLst>
                  <a:ext uri="{FF2B5EF4-FFF2-40B4-BE49-F238E27FC236}">
                    <a16:creationId xmlns:a16="http://schemas.microsoft.com/office/drawing/2014/main" id="{32F8BDBF-6EF7-41B4-8A23-6573E78CF1D5}"/>
                  </a:ext>
                </a:extLst>
              </p:cNvPr>
              <p:cNvSpPr txBox="1"/>
              <p:nvPr/>
            </p:nvSpPr>
            <p:spPr>
              <a:xfrm>
                <a:off x="39757" y="70336"/>
                <a:ext cx="342900" cy="45879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C16ECF0-9138-4036-8BD4-0712AFB46833}"/>
                </a:ext>
              </a:extLst>
            </p:cNvPr>
            <p:cNvGrpSpPr/>
            <p:nvPr/>
          </p:nvGrpSpPr>
          <p:grpSpPr>
            <a:xfrm>
              <a:off x="8755663" y="2838120"/>
              <a:ext cx="399854" cy="503615"/>
              <a:chOff x="0" y="27829"/>
              <a:chExt cx="400259" cy="503615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8C44B7A0-72E8-4B5A-AE54-D90B6DA3BD23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Text Box 458">
                <a:extLst>
                  <a:ext uri="{FF2B5EF4-FFF2-40B4-BE49-F238E27FC236}">
                    <a16:creationId xmlns:a16="http://schemas.microsoft.com/office/drawing/2014/main" id="{AD71A12F-83AC-44BD-851A-B4531566A1AA}"/>
                  </a:ext>
                </a:extLst>
              </p:cNvPr>
              <p:cNvSpPr txBox="1"/>
              <p:nvPr/>
            </p:nvSpPr>
            <p:spPr>
              <a:xfrm>
                <a:off x="57359" y="61544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0" name="화살표: 오른쪽 139">
              <a:extLst>
                <a:ext uri="{FF2B5EF4-FFF2-40B4-BE49-F238E27FC236}">
                  <a16:creationId xmlns:a16="http://schemas.microsoft.com/office/drawing/2014/main" id="{F99228D5-9DF4-430A-AFE9-6E8F2FFE7814}"/>
                </a:ext>
              </a:extLst>
            </p:cNvPr>
            <p:cNvSpPr/>
            <p:nvPr/>
          </p:nvSpPr>
          <p:spPr>
            <a:xfrm flipH="1">
              <a:off x="11056025" y="261861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5207364-FB87-4B60-8CB4-ED6F6E75ACB3}"/>
                </a:ext>
              </a:extLst>
            </p:cNvPr>
            <p:cNvSpPr/>
            <p:nvPr/>
          </p:nvSpPr>
          <p:spPr>
            <a:xfrm>
              <a:off x="6562765" y="1920755"/>
              <a:ext cx="305435" cy="140733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2" name="화살표: 오른쪽 141">
              <a:extLst>
                <a:ext uri="{FF2B5EF4-FFF2-40B4-BE49-F238E27FC236}">
                  <a16:creationId xmlns:a16="http://schemas.microsoft.com/office/drawing/2014/main" id="{8E0F949E-8A65-48DB-A236-9210856A43C0}"/>
                </a:ext>
              </a:extLst>
            </p:cNvPr>
            <p:cNvSpPr/>
            <p:nvPr/>
          </p:nvSpPr>
          <p:spPr>
            <a:xfrm>
              <a:off x="5689005" y="249034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2E502190-045F-4E98-9611-EE13F1794DE1}"/>
                </a:ext>
              </a:extLst>
            </p:cNvPr>
            <p:cNvGrpSpPr/>
            <p:nvPr/>
          </p:nvGrpSpPr>
          <p:grpSpPr>
            <a:xfrm>
              <a:off x="6506250" y="1977158"/>
              <a:ext cx="382270" cy="512407"/>
              <a:chOff x="0" y="27829"/>
              <a:chExt cx="382657" cy="512407"/>
            </a:xfrm>
          </p:grpSpPr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69B943BE-6692-42CF-BE6B-C85709210E45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Text Box 58">
                <a:extLst>
                  <a:ext uri="{FF2B5EF4-FFF2-40B4-BE49-F238E27FC236}">
                    <a16:creationId xmlns:a16="http://schemas.microsoft.com/office/drawing/2014/main" id="{AA8F5F41-43F8-4148-A0A7-D322CA36C1A8}"/>
                  </a:ext>
                </a:extLst>
              </p:cNvPr>
              <p:cNvSpPr txBox="1"/>
              <p:nvPr/>
            </p:nvSpPr>
            <p:spPr>
              <a:xfrm>
                <a:off x="39757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A724AE9-48B1-4BBA-875E-762E938DC87E}"/>
                </a:ext>
              </a:extLst>
            </p:cNvPr>
            <p:cNvSpPr/>
            <p:nvPr/>
          </p:nvSpPr>
          <p:spPr>
            <a:xfrm flipH="1">
              <a:off x="11056025" y="226809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5" name="Text Box 466">
              <a:extLst>
                <a:ext uri="{FF2B5EF4-FFF2-40B4-BE49-F238E27FC236}">
                  <a16:creationId xmlns:a16="http://schemas.microsoft.com/office/drawing/2014/main" id="{90CA5CBB-4F32-42E2-BDCD-834D8FCFF7EF}"/>
                </a:ext>
              </a:extLst>
            </p:cNvPr>
            <p:cNvSpPr txBox="1"/>
            <p:nvPr/>
          </p:nvSpPr>
          <p:spPr>
            <a:xfrm>
              <a:off x="11096030" y="1984254"/>
              <a:ext cx="74803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넓음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6" name="Text Box 467">
              <a:extLst>
                <a:ext uri="{FF2B5EF4-FFF2-40B4-BE49-F238E27FC236}">
                  <a16:creationId xmlns:a16="http://schemas.microsoft.com/office/drawing/2014/main" id="{0FECDA5B-0A68-44F7-9FAD-7C7A06CEB250}"/>
                </a:ext>
              </a:extLst>
            </p:cNvPr>
            <p:cNvSpPr txBox="1"/>
            <p:nvPr/>
          </p:nvSpPr>
          <p:spPr>
            <a:xfrm>
              <a:off x="5662335" y="1984254"/>
              <a:ext cx="74803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좁음</a:t>
              </a:r>
              <a:endParaRPr 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61" name="그림 160" descr="[PUBG Mobile, 배틀그라운드 모바일] / 자기장이라고 당황하지말고 침착하는 당신은! 진정한">
            <a:hlinkClick r:id="rId5" tgtFrame="&quot;_blank&quot;" tooltip="&quot;[PUBG Mobile, 배틀그라운드 모바일] / 자기장이라고 당황하지말고 침착하는 당신은! 진정한 동영상&quot;"/>
            <a:extLst>
              <a:ext uri="{FF2B5EF4-FFF2-40B4-BE49-F238E27FC236}">
                <a16:creationId xmlns:a16="http://schemas.microsoft.com/office/drawing/2014/main" id="{7FF461CC-569D-4619-BE12-2C3FBC92A3E1}"/>
              </a:ext>
            </a:extLst>
          </p:cNvPr>
          <p:cNvPicPr/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4" r="13414"/>
          <a:stretch/>
        </p:blipFill>
        <p:spPr bwMode="auto">
          <a:xfrm>
            <a:off x="46066" y="1887874"/>
            <a:ext cx="2521287" cy="1769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F1AE62D2-9611-4707-AB76-F19594C18B96}"/>
              </a:ext>
            </a:extLst>
          </p:cNvPr>
          <p:cNvGrpSpPr/>
          <p:nvPr/>
        </p:nvGrpSpPr>
        <p:grpSpPr>
          <a:xfrm flipH="1">
            <a:off x="5739018" y="4082257"/>
            <a:ext cx="6040625" cy="1430662"/>
            <a:chOff x="5634616" y="1916407"/>
            <a:chExt cx="6264490" cy="1505585"/>
          </a:xfrm>
        </p:grpSpPr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98AA0380-C7B7-4A45-8FB5-8AF6A764A5EF}"/>
                </a:ext>
              </a:extLst>
            </p:cNvPr>
            <p:cNvPicPr/>
            <p:nvPr/>
          </p:nvPicPr>
          <p:blipFill rotWithShape="1">
            <a:blip r:embed="rId4"/>
            <a:srcRect l="4920" r="4064"/>
            <a:stretch/>
          </p:blipFill>
          <p:spPr bwMode="auto">
            <a:xfrm>
              <a:off x="6569750" y="1916407"/>
              <a:ext cx="4331335" cy="15055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6BAAB5FD-7810-41D2-9956-F24111A2A4A2}"/>
                </a:ext>
              </a:extLst>
            </p:cNvPr>
            <p:cNvSpPr/>
            <p:nvPr/>
          </p:nvSpPr>
          <p:spPr>
            <a:xfrm>
              <a:off x="9584730" y="1920755"/>
              <a:ext cx="944245" cy="149234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73EFD79-FBC7-4875-B9D8-1CC0CBA07126}"/>
                </a:ext>
              </a:extLst>
            </p:cNvPr>
            <p:cNvSpPr/>
            <p:nvPr/>
          </p:nvSpPr>
          <p:spPr>
            <a:xfrm>
              <a:off x="10518815" y="1920755"/>
              <a:ext cx="392430" cy="149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6F05DA2-20BA-4B33-AE4E-08679E1739E9}"/>
                </a:ext>
              </a:extLst>
            </p:cNvPr>
            <p:cNvSpPr/>
            <p:nvPr/>
          </p:nvSpPr>
          <p:spPr>
            <a:xfrm>
              <a:off x="6866295" y="1920755"/>
              <a:ext cx="660400" cy="149234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D0CA215-4C56-4A21-ADAC-0251D4AFF0E0}"/>
                </a:ext>
              </a:extLst>
            </p:cNvPr>
            <p:cNvSpPr/>
            <p:nvPr/>
          </p:nvSpPr>
          <p:spPr>
            <a:xfrm>
              <a:off x="8259485" y="1920755"/>
              <a:ext cx="1323975" cy="149234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10D88C5-394F-4617-9DEB-FEDEC4629A38}"/>
                </a:ext>
              </a:extLst>
            </p:cNvPr>
            <p:cNvSpPr/>
            <p:nvPr/>
          </p:nvSpPr>
          <p:spPr>
            <a:xfrm>
              <a:off x="7526062" y="1916407"/>
              <a:ext cx="748030" cy="149669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8DD06271-A507-4209-826B-8A586C828677}"/>
                </a:ext>
              </a:extLst>
            </p:cNvPr>
            <p:cNvGrpSpPr/>
            <p:nvPr/>
          </p:nvGrpSpPr>
          <p:grpSpPr>
            <a:xfrm>
              <a:off x="10529220" y="1962553"/>
              <a:ext cx="389266" cy="521199"/>
              <a:chOff x="-15010" y="27829"/>
              <a:chExt cx="389660" cy="521199"/>
            </a:xfrm>
          </p:grpSpPr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6FB57C38-0D7C-4428-8543-4B84473A7B6F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62">
                <a:extLst>
                  <a:ext uri="{FF2B5EF4-FFF2-40B4-BE49-F238E27FC236}">
                    <a16:creationId xmlns:a16="http://schemas.microsoft.com/office/drawing/2014/main" id="{A3C9E9C2-F387-47DB-A017-34C510F7AFF8}"/>
                  </a:ext>
                </a:extLst>
              </p:cNvPr>
              <p:cNvSpPr txBox="1"/>
              <p:nvPr/>
            </p:nvSpPr>
            <p:spPr>
              <a:xfrm>
                <a:off x="-15010" y="79128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9E6125FB-2112-4FB2-B5B0-C474D447669B}"/>
                </a:ext>
              </a:extLst>
            </p:cNvPr>
            <p:cNvGrpSpPr/>
            <p:nvPr/>
          </p:nvGrpSpPr>
          <p:grpSpPr>
            <a:xfrm>
              <a:off x="6998392" y="2449598"/>
              <a:ext cx="398384" cy="512408"/>
              <a:chOff x="-24137" y="27829"/>
              <a:chExt cx="398787" cy="512408"/>
            </a:xfrm>
          </p:grpSpPr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E809B478-5A2D-4384-B48B-E64424FE33A0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Text Box 449">
                <a:extLst>
                  <a:ext uri="{FF2B5EF4-FFF2-40B4-BE49-F238E27FC236}">
                    <a16:creationId xmlns:a16="http://schemas.microsoft.com/office/drawing/2014/main" id="{70E40F50-D727-4EE7-A0D5-91FFD9742521}"/>
                  </a:ext>
                </a:extLst>
              </p:cNvPr>
              <p:cNvSpPr txBox="1"/>
              <p:nvPr/>
            </p:nvSpPr>
            <p:spPr>
              <a:xfrm>
                <a:off x="-24137" y="70337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53F7B6EF-783D-4438-952A-593EF4E4BF98}"/>
                </a:ext>
              </a:extLst>
            </p:cNvPr>
            <p:cNvGrpSpPr/>
            <p:nvPr/>
          </p:nvGrpSpPr>
          <p:grpSpPr>
            <a:xfrm>
              <a:off x="9859916" y="2511828"/>
              <a:ext cx="389914" cy="512407"/>
              <a:chOff x="-15660" y="27829"/>
              <a:chExt cx="390310" cy="512407"/>
            </a:xfrm>
          </p:grpSpPr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8A8237B-15B2-47EF-A017-F30FE1F32E2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Text Box 452">
                <a:extLst>
                  <a:ext uri="{FF2B5EF4-FFF2-40B4-BE49-F238E27FC236}">
                    <a16:creationId xmlns:a16="http://schemas.microsoft.com/office/drawing/2014/main" id="{C9F4E6DB-B9C7-4519-827D-1462753C3974}"/>
                  </a:ext>
                </a:extLst>
              </p:cNvPr>
              <p:cNvSpPr txBox="1"/>
              <p:nvPr/>
            </p:nvSpPr>
            <p:spPr>
              <a:xfrm>
                <a:off x="-1566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74D7A9F-B3FA-438C-8791-FD09FE5F515D}"/>
                </a:ext>
              </a:extLst>
            </p:cNvPr>
            <p:cNvGrpSpPr/>
            <p:nvPr/>
          </p:nvGrpSpPr>
          <p:grpSpPr>
            <a:xfrm>
              <a:off x="7726965" y="2826788"/>
              <a:ext cx="389266" cy="512407"/>
              <a:chOff x="-15010" y="27829"/>
              <a:chExt cx="389660" cy="512407"/>
            </a:xfrm>
          </p:grpSpPr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A2EC63C7-5576-4D3E-8D48-9421F4CE496F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455">
                <a:extLst>
                  <a:ext uri="{FF2B5EF4-FFF2-40B4-BE49-F238E27FC236}">
                    <a16:creationId xmlns:a16="http://schemas.microsoft.com/office/drawing/2014/main" id="{CCE3E280-5068-4C1E-949B-B9BD95222DC6}"/>
                  </a:ext>
                </a:extLst>
              </p:cNvPr>
              <p:cNvSpPr txBox="1"/>
              <p:nvPr/>
            </p:nvSpPr>
            <p:spPr>
              <a:xfrm>
                <a:off x="-1501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7894C15D-E5AA-44E2-A68C-1EB4CAE54B67}"/>
                </a:ext>
              </a:extLst>
            </p:cNvPr>
            <p:cNvGrpSpPr/>
            <p:nvPr/>
          </p:nvGrpSpPr>
          <p:grpSpPr>
            <a:xfrm>
              <a:off x="8740019" y="2838120"/>
              <a:ext cx="389914" cy="512407"/>
              <a:chOff x="-15660" y="27829"/>
              <a:chExt cx="390310" cy="512407"/>
            </a:xfrm>
          </p:grpSpPr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09CDCB7-4D08-4A4F-8CA7-F5B26A63C350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458">
                <a:extLst>
                  <a:ext uri="{FF2B5EF4-FFF2-40B4-BE49-F238E27FC236}">
                    <a16:creationId xmlns:a16="http://schemas.microsoft.com/office/drawing/2014/main" id="{8D99D5A7-8E26-44E4-9C97-B087694EA75A}"/>
                  </a:ext>
                </a:extLst>
              </p:cNvPr>
              <p:cNvSpPr txBox="1"/>
              <p:nvPr/>
            </p:nvSpPr>
            <p:spPr>
              <a:xfrm>
                <a:off x="-1566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8" name="화살표: 오른쪽 187">
              <a:extLst>
                <a:ext uri="{FF2B5EF4-FFF2-40B4-BE49-F238E27FC236}">
                  <a16:creationId xmlns:a16="http://schemas.microsoft.com/office/drawing/2014/main" id="{41C4A75C-1E40-44C1-AA74-4D1603B6E5FD}"/>
                </a:ext>
              </a:extLst>
            </p:cNvPr>
            <p:cNvSpPr/>
            <p:nvPr/>
          </p:nvSpPr>
          <p:spPr>
            <a:xfrm flipH="1">
              <a:off x="11056025" y="261861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4ECEEF80-DEE9-4CA3-902E-F2D5320DD21D}"/>
                </a:ext>
              </a:extLst>
            </p:cNvPr>
            <p:cNvSpPr/>
            <p:nvPr/>
          </p:nvSpPr>
          <p:spPr>
            <a:xfrm>
              <a:off x="6562765" y="1920755"/>
              <a:ext cx="305435" cy="149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0" name="화살표: 오른쪽 189">
              <a:extLst>
                <a:ext uri="{FF2B5EF4-FFF2-40B4-BE49-F238E27FC236}">
                  <a16:creationId xmlns:a16="http://schemas.microsoft.com/office/drawing/2014/main" id="{ED94BAB7-4947-4346-A582-147674197A46}"/>
                </a:ext>
              </a:extLst>
            </p:cNvPr>
            <p:cNvSpPr/>
            <p:nvPr/>
          </p:nvSpPr>
          <p:spPr>
            <a:xfrm>
              <a:off x="5689005" y="249034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06B296AD-AE31-4A25-820A-0F6FF2190F4D}"/>
                </a:ext>
              </a:extLst>
            </p:cNvPr>
            <p:cNvGrpSpPr/>
            <p:nvPr/>
          </p:nvGrpSpPr>
          <p:grpSpPr>
            <a:xfrm>
              <a:off x="6491255" y="1977158"/>
              <a:ext cx="389266" cy="512407"/>
              <a:chOff x="-15010" y="27829"/>
              <a:chExt cx="389660" cy="512407"/>
            </a:xfrm>
          </p:grpSpPr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10EE581-CCF5-4849-A8AE-550ABC7300FD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Text Box 58">
                <a:extLst>
                  <a:ext uri="{FF2B5EF4-FFF2-40B4-BE49-F238E27FC236}">
                    <a16:creationId xmlns:a16="http://schemas.microsoft.com/office/drawing/2014/main" id="{5A400264-9527-4033-8566-5718121223F0}"/>
                  </a:ext>
                </a:extLst>
              </p:cNvPr>
              <p:cNvSpPr txBox="1"/>
              <p:nvPr/>
            </p:nvSpPr>
            <p:spPr>
              <a:xfrm>
                <a:off x="-1501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2" name="화살표: 오른쪽 191">
              <a:extLst>
                <a:ext uri="{FF2B5EF4-FFF2-40B4-BE49-F238E27FC236}">
                  <a16:creationId xmlns:a16="http://schemas.microsoft.com/office/drawing/2014/main" id="{9FF896F9-D9C5-4D94-BF79-6A33C2DB2745}"/>
                </a:ext>
              </a:extLst>
            </p:cNvPr>
            <p:cNvSpPr/>
            <p:nvPr/>
          </p:nvSpPr>
          <p:spPr>
            <a:xfrm flipH="1">
              <a:off x="11056025" y="226809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3" name="Text Box 466">
              <a:extLst>
                <a:ext uri="{FF2B5EF4-FFF2-40B4-BE49-F238E27FC236}">
                  <a16:creationId xmlns:a16="http://schemas.microsoft.com/office/drawing/2014/main" id="{5F434615-0C14-466E-9A0F-33CD1408E977}"/>
                </a:ext>
              </a:extLst>
            </p:cNvPr>
            <p:cNvSpPr txBox="1"/>
            <p:nvPr/>
          </p:nvSpPr>
          <p:spPr>
            <a:xfrm>
              <a:off x="11096030" y="1984254"/>
              <a:ext cx="803076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넓음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4" name="Text Box 467">
              <a:extLst>
                <a:ext uri="{FF2B5EF4-FFF2-40B4-BE49-F238E27FC236}">
                  <a16:creationId xmlns:a16="http://schemas.microsoft.com/office/drawing/2014/main" id="{B60993C7-00F5-47BB-AD43-4175251B7A17}"/>
                </a:ext>
              </a:extLst>
            </p:cNvPr>
            <p:cNvSpPr txBox="1"/>
            <p:nvPr/>
          </p:nvSpPr>
          <p:spPr>
            <a:xfrm>
              <a:off x="5634616" y="1984254"/>
              <a:ext cx="77575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좁음</a:t>
              </a:r>
              <a:endParaRPr 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1E5E7E-6E88-42B2-A1AB-690000F37424}"/>
              </a:ext>
            </a:extLst>
          </p:cNvPr>
          <p:cNvSpPr/>
          <p:nvPr/>
        </p:nvSpPr>
        <p:spPr>
          <a:xfrm>
            <a:off x="808415" y="2837961"/>
            <a:ext cx="620723" cy="80107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3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79817"/>
              </p:ext>
            </p:extLst>
          </p:nvPr>
        </p:nvGraphicFramePr>
        <p:xfrm>
          <a:off x="551301" y="1677179"/>
          <a:ext cx="11085736" cy="10795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87881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8697855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</a:tblGrid>
              <a:tr h="787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목적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실제 애니메이션 스토리를 바탕으로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제작하여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틀린 그림을 찾는 재미성을 제공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게임의 실패성을 주지 않고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클리어 할 수 있도록 제공해주는 방향성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어린 유저들이 부모님의 큰 도움 없이 쉽게 플레이할 수 있는 게임 디자인 개발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5896A2A6-648F-4FC1-B809-32FE8C8D2B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5925773"/>
              </p:ext>
            </p:extLst>
          </p:nvPr>
        </p:nvGraphicFramePr>
        <p:xfrm>
          <a:off x="551302" y="3109866"/>
          <a:ext cx="4655889" cy="3195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표 26">
            <a:extLst>
              <a:ext uri="{FF2B5EF4-FFF2-40B4-BE49-F238E27FC236}">
                <a16:creationId xmlns:a16="http://schemas.microsoft.com/office/drawing/2014/main" id="{778A0710-591E-4ADD-989E-24EBEBB8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261539"/>
              </p:ext>
            </p:extLst>
          </p:nvPr>
        </p:nvGraphicFramePr>
        <p:xfrm>
          <a:off x="5338453" y="3109867"/>
          <a:ext cx="6298585" cy="319575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26912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1006415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  <a:gridCol w="4165258">
                  <a:extLst>
                    <a:ext uri="{9D8B030D-6E8A-4147-A177-3AD203B41FA5}">
                      <a16:colId xmlns:a16="http://schemas.microsoft.com/office/drawing/2014/main" val="2065294650"/>
                    </a:ext>
                  </a:extLst>
                </a:gridCol>
              </a:tblGrid>
              <a:tr h="370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비중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상세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426938"/>
                  </a:ext>
                </a:extLst>
              </a:tr>
              <a:tr h="837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스테이지</a:t>
                      </a:r>
                      <a:endParaRPr lang="en-US" altLang="ko-KR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클리어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50%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스테이지를 클리어 후 얻을 수 있는 쾌감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952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시각적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25%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배경에 맞는 분위기 조성과 귀여운 캐릭터 디자인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22651"/>
                  </a:ext>
                </a:extLst>
              </a:tr>
              <a:tr h="1035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도감 컬렉션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25%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챕터 별 마지막 스테이지에서 티니핑을 얻고</a:t>
                      </a:r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도감을 채울 수 있는 만족감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90566"/>
                  </a:ext>
                </a:extLst>
              </a:tr>
            </a:tbl>
          </a:graphicData>
        </a:graphic>
      </p:graphicFrame>
      <p:pic>
        <p:nvPicPr>
          <p:cNvPr id="3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C5322763-1220-4CD5-9E95-5D0EF5864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" y="5366695"/>
            <a:ext cx="1138542" cy="88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F1A538-7B93-457E-8CF6-9CDFFFF3F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717" y="3699482"/>
            <a:ext cx="1207679" cy="83514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F8FEC-551B-4765-B949-14BE6BEC5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14" y="3699482"/>
            <a:ext cx="1055476" cy="835141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71A156-2A45-4AC7-AFEE-3414C130BECA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FFD2FEB-E00D-4433-9F85-98ED3CA48E04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06A280A-9D00-4631-80B4-CEB62096CDF4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42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C7B98A2F-406A-4E0A-8874-DCE2758F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A8D355-7DC7-421F-9100-8E2092C343FA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B2C4351-BF7C-4003-9C9B-24C786BD5F4F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7949483-7DDD-41BD-A3AE-B4337228638F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E03A5DE-F1D0-47FD-BC5A-0804A9403C2E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화살표: 오각형 48">
                <a:extLst>
                  <a:ext uri="{FF2B5EF4-FFF2-40B4-BE49-F238E27FC236}">
                    <a16:creationId xmlns:a16="http://schemas.microsoft.com/office/drawing/2014/main" id="{742CA4E9-F988-42E9-8719-757A4D659535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33F87-6764-468F-B456-25BD48930C9F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EB575B2-088B-4981-B082-465DADE9A382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B8865E2-A4D8-4274-9FAD-A9E4D2EABABA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9ECF87F-8E0D-4406-B6A4-2A943F27590E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44F2736-82F1-4370-9F03-26CEB17008DE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3CB2793-D5E7-4B52-8114-8BD46651F106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E5F47F5-566B-4AD4-AC7B-A067C7B73425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457278F-9A6F-4C92-B822-8F41E5AA2E62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C79555B-BB64-4440-8904-04E854C756DD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F889234-7149-4313-83E5-04B247A6A0BA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0C3C626-8409-49E8-9B13-5D7B4E6D142F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F1D32CD-37AE-42D8-87B7-3AFC7D837B1D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284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900674"/>
              </p:ext>
            </p:extLst>
          </p:nvPr>
        </p:nvGraphicFramePr>
        <p:xfrm>
          <a:off x="255081" y="1663257"/>
          <a:ext cx="11718383" cy="48979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63149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1703222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775661">
                  <a:extLst>
                    <a:ext uri="{9D8B030D-6E8A-4147-A177-3AD203B41FA5}">
                      <a16:colId xmlns:a16="http://schemas.microsoft.com/office/drawing/2014/main" val="842147889"/>
                    </a:ext>
                  </a:extLst>
                </a:gridCol>
                <a:gridCol w="1608006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408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아이템 선택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726010">
                <a:tc row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b="0" dirty="0"/>
                        <a:t>아이템 선택창에 집중 될 수 있게 뒷 배경을 </a:t>
                      </a:r>
                      <a:endParaRPr lang="en-US" altLang="ko-KR" sz="1400" b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dirty="0"/>
                        <a:t>     </a:t>
                      </a:r>
                      <a:r>
                        <a:rPr lang="ko-KR" altLang="en-US" sz="1400" b="0" dirty="0"/>
                        <a:t>흐려지는 효과를 적용</a:t>
                      </a:r>
                      <a:endParaRPr lang="en-US" altLang="ko-KR" sz="1400" b="0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400" b="0" dirty="0"/>
                        <a:t>아이템은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한가지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</a:t>
                      </a:r>
                      <a:r>
                        <a:rPr lang="ko-KR" altLang="en-US" sz="1400" b="0" dirty="0"/>
                        <a:t> 선택할 수 있으며</a:t>
                      </a:r>
                      <a:r>
                        <a:rPr lang="en-US" altLang="ko-KR" sz="1400" b="0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dirty="0"/>
                        <a:t>     </a:t>
                      </a:r>
                      <a:r>
                        <a:rPr lang="ko-KR" altLang="en-US" sz="1400" b="0" dirty="0"/>
                        <a:t> 아이템 창 출력과 동시에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타이머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초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b="0" dirty="0"/>
                        <a:t>제한으로 둠</a:t>
                      </a:r>
                      <a:endParaRPr lang="en-US" altLang="ko-KR" sz="1400" b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패시브는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항목이며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 시 하단에 설명이 출력 됨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  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패시브와 아이템을 분류 하기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위해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테두리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적용함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아이템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 시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테두리 선이 굵어지며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하단에 설명이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출력되고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 선택 아이템은 어두워 짐</a:t>
                      </a:r>
                      <a:endParaRPr lang="ko-KR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4570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아이템 선택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464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accent1"/>
                          </a:solidFill>
                        </a:rPr>
                        <a:t>필수 항목</a:t>
                      </a: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2000" b="1" baseline="0" dirty="0">
                          <a:solidFill>
                            <a:srgbClr val="FF0000"/>
                          </a:solidFill>
                        </a:rPr>
                        <a:t> 항목</a:t>
                      </a:r>
                      <a:endParaRPr lang="en-US" altLang="ko-K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816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28/37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9F6A96B9-7C3B-474B-A037-E334B52CF19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47" y="5785001"/>
            <a:ext cx="841638" cy="739093"/>
          </a:xfrm>
          <a:prstGeom prst="rect">
            <a:avLst/>
          </a:prstGeom>
          <a:ln w="28575">
            <a:noFill/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4EF96B5D-333E-46BF-A000-35BFF68F96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80" y="5734870"/>
            <a:ext cx="831821" cy="797713"/>
          </a:xfrm>
          <a:prstGeom prst="rect">
            <a:avLst/>
          </a:prstGeom>
          <a:ln w="38100">
            <a:noFill/>
          </a:ln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E58F0EB-A2FC-46C5-A835-481A50E7EFE6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357" b="92714" l="4124" r="41495">
                        <a14:foregroundMark x1="6701" y1="86181" x2="16237" y2="86432"/>
                        <a14:foregroundMark x1="38660" y1="85678" x2="38402" y2="88693"/>
                        <a14:foregroundMark x1="38918" y1="85176" x2="41495" y2="84925"/>
                        <a14:foregroundMark x1="40722" y1="85678" x2="39948" y2="88442"/>
                        <a14:foregroundMark x1="38918" y1="89196" x2="15206" y2="91457"/>
                        <a14:foregroundMark x1="6701" y1="86935" x2="14691" y2="91709"/>
                        <a14:foregroundMark x1="6186" y1="86683" x2="5412" y2="85427"/>
                        <a14:foregroundMark x1="5412" y1="85427" x2="4124" y2="85427"/>
                        <a14:foregroundMark x1="19845" y1="73367" x2="20361" y2="71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10677154" y="5752926"/>
            <a:ext cx="937052" cy="803242"/>
          </a:xfrm>
          <a:prstGeom prst="rect">
            <a:avLst/>
          </a:prstGeom>
          <a:ln w="952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 descr="실내, 앉아있는, 남자, 테이블이(가) 표시된 사진&#10;&#10;자동 생성된 설명">
            <a:extLst>
              <a:ext uri="{FF2B5EF4-FFF2-40B4-BE49-F238E27FC236}">
                <a16:creationId xmlns:a16="http://schemas.microsoft.com/office/drawing/2014/main" id="{4501B32C-D545-4686-A6BA-30B8D18584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7" y="2081356"/>
            <a:ext cx="6647024" cy="4474807"/>
          </a:xfrm>
          <a:prstGeom prst="rect">
            <a:avLst/>
          </a:prstGeom>
        </p:spPr>
      </p:pic>
      <p:sp>
        <p:nvSpPr>
          <p:cNvPr id="4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956262" y="3031903"/>
            <a:ext cx="1496296" cy="354930"/>
          </a:xfrm>
          <a:prstGeom prst="wedgeRoundRectCallout">
            <a:avLst>
              <a:gd name="adj1" fmla="val -44206"/>
              <a:gd name="adj2" fmla="val 9332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 아이템 관한 </a:t>
            </a:r>
            <a:r>
              <a:rPr lang="ko-KR" altLang="en-US" sz="1000">
                <a:solidFill>
                  <a:schemeClr val="tx1"/>
                </a:solidFill>
              </a:rPr>
              <a:t>내용을 하단에 출력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903480" y="4337038"/>
            <a:ext cx="961185" cy="354930"/>
          </a:xfrm>
          <a:prstGeom prst="wedgeRoundRectCallout">
            <a:avLst>
              <a:gd name="adj1" fmla="val -44206"/>
              <a:gd name="adj2" fmla="val 9332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내용 출력 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80990" y="3061839"/>
            <a:ext cx="1496296" cy="354930"/>
          </a:xfrm>
          <a:prstGeom prst="wedgeRoundRectCallout">
            <a:avLst>
              <a:gd name="adj1" fmla="val 38813"/>
              <a:gd name="adj2" fmla="val 11033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</a:t>
            </a:r>
            <a:r>
              <a:rPr lang="ko-KR" altLang="en-US" sz="1000">
                <a:solidFill>
                  <a:schemeClr val="tx1"/>
                </a:solidFill>
              </a:rPr>
              <a:t>시 패시브 </a:t>
            </a:r>
            <a:r>
              <a:rPr lang="ko-KR" altLang="en-US" sz="1000" dirty="0">
                <a:solidFill>
                  <a:schemeClr val="tx1"/>
                </a:solidFill>
              </a:rPr>
              <a:t>관한 </a:t>
            </a:r>
            <a:r>
              <a:rPr lang="ko-KR" altLang="en-US" sz="1000">
                <a:solidFill>
                  <a:schemeClr val="tx1"/>
                </a:solidFill>
              </a:rPr>
              <a:t>내용을 하단에 출력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20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9221"/>
              </p:ext>
            </p:extLst>
          </p:nvPr>
        </p:nvGraphicFramePr>
        <p:xfrm>
          <a:off x="9960" y="1646058"/>
          <a:ext cx="12199512" cy="354701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49878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2339738099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3013707250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3313791014"/>
                    </a:ext>
                  </a:extLst>
                </a:gridCol>
              </a:tblGrid>
              <a:tr h="2515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지하철</a:t>
                      </a:r>
                      <a:r>
                        <a:rPr lang="ko-KR" altLang="en-US" sz="1000" baseline="0" dirty="0"/>
                        <a:t> 컨셉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863512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7604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 설명</a:t>
                      </a:r>
                      <a:r>
                        <a:rPr lang="en-US" altLang="ko-KR" sz="1000" b="1" dirty="0"/>
                        <a:t>_1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 설명</a:t>
                      </a:r>
                      <a:r>
                        <a:rPr lang="en-US" altLang="ko-KR" sz="1000" b="1" dirty="0"/>
                        <a:t>_2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설명</a:t>
                      </a:r>
                      <a:r>
                        <a:rPr lang="en-US" altLang="ko-KR" sz="1000" b="1" dirty="0"/>
                        <a:t>_3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외벽 디자인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1141378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전체적으로 밝지 않은 분위기를 조성함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형광등으로 비추는 듯한 밝기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 사이에 기둥이 일정한 간격으로 배치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유리가 아닌 철로 만들어진 가로막이 일정한 간격으로 배치 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지하철 컨셉에 맞는 철도가 배치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열차는 존재하지 않음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 입구 부분은 암흑 처리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상대가 보이는 것으로 광고판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휴지통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자판기 등 배치되어 있음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벽은 타일로 재질로 도포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바닥</a:t>
                      </a:r>
                      <a:r>
                        <a:rPr lang="ko-KR" altLang="en-US" sz="1000" b="1" baseline="0" dirty="0"/>
                        <a:t>은 대리석으로 도포 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5384501"/>
            <a:ext cx="12192000" cy="1357772"/>
            <a:chOff x="0" y="5125709"/>
            <a:chExt cx="12192000" cy="1357772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CE3AC2FC-E1FC-4619-8BDD-299A41FCFB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560882"/>
              <a:ext cx="12192000" cy="4889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890C2AF-2AFA-4EED-977F-637C34F6912C}"/>
                </a:ext>
              </a:extLst>
            </p:cNvPr>
            <p:cNvSpPr txBox="1"/>
            <p:nvPr/>
          </p:nvSpPr>
          <p:spPr>
            <a:xfrm>
              <a:off x="699906" y="5125709"/>
              <a:ext cx="4762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지하철 배경을 선택한 이유는 무엇인가</a:t>
              </a:r>
              <a:r>
                <a:rPr lang="en-US" altLang="ko-KR" sz="2000" b="1" dirty="0"/>
                <a:t>?</a:t>
              </a:r>
              <a:endParaRPr lang="ko-KR" altLang="en-US" sz="2000" b="1" dirty="0"/>
            </a:p>
          </p:txBody>
        </p:sp>
        <p:pic>
          <p:nvPicPr>
            <p:cNvPr id="68" name="그림 67" descr="음식이(가) 표시된 사진&#10;&#10;자동 생성된 설명">
              <a:extLst>
                <a:ext uri="{FF2B5EF4-FFF2-40B4-BE49-F238E27FC236}">
                  <a16:creationId xmlns:a16="http://schemas.microsoft.com/office/drawing/2014/main" id="{C33D5E2D-5FEB-4C43-9F1C-FD7424B31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69" y="5125709"/>
              <a:ext cx="475775" cy="35983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519064" y="5687516"/>
              <a:ext cx="3161742" cy="772257"/>
              <a:chOff x="519064" y="2286802"/>
              <a:chExt cx="3161742" cy="772257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A237968B-AF00-405D-9BB1-209825B95A73}"/>
                  </a:ext>
                </a:extLst>
              </p:cNvPr>
              <p:cNvSpPr/>
              <p:nvPr/>
            </p:nvSpPr>
            <p:spPr>
              <a:xfrm>
                <a:off x="914593" y="2286802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거리가 가까운 만큼 더욱</a:t>
                </a:r>
                <a:r>
                  <a:rPr lang="en-US" altLang="ko-KR" sz="13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접전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이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클 것으로 예상 됨</a:t>
                </a: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51906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302484" y="5711224"/>
              <a:ext cx="3161742" cy="772257"/>
              <a:chOff x="4302484" y="2310510"/>
              <a:chExt cx="3161742" cy="772257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62AE0B33-8797-4AD0-AC9B-A0E444B27601}"/>
                  </a:ext>
                </a:extLst>
              </p:cNvPr>
              <p:cNvSpPr/>
              <p:nvPr/>
            </p:nvSpPr>
            <p:spPr>
              <a:xfrm>
                <a:off x="4698013" y="231051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짧은 타임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에 즐길 수 있는 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맵을 구상하기 위함</a:t>
                </a: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30248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8085904" y="5710574"/>
              <a:ext cx="3161742" cy="772257"/>
              <a:chOff x="8085904" y="2309860"/>
              <a:chExt cx="3161742" cy="772257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3962A506-12F7-4E2C-A0A7-D902F6334245}"/>
                  </a:ext>
                </a:extLst>
              </p:cNvPr>
              <p:cNvSpPr/>
              <p:nvPr/>
            </p:nvSpPr>
            <p:spPr>
              <a:xfrm>
                <a:off x="8481433" y="230986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엄폐물이 많은 지역이기에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아이템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사용 빈도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를 높이기 위함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808590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27366"/>
          <a:stretch/>
        </p:blipFill>
        <p:spPr>
          <a:xfrm>
            <a:off x="92271" y="1914029"/>
            <a:ext cx="2870998" cy="1830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26668"/>
          <a:stretch/>
        </p:blipFill>
        <p:spPr>
          <a:xfrm>
            <a:off x="9277233" y="1907087"/>
            <a:ext cx="2870998" cy="1837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653" y="1916049"/>
            <a:ext cx="2866538" cy="18308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59" y="1903679"/>
            <a:ext cx="2850678" cy="184461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6758649" y="3007897"/>
            <a:ext cx="1574673" cy="736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893793" y="2357912"/>
            <a:ext cx="834773" cy="7055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59289" y="2407244"/>
            <a:ext cx="919432" cy="58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56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262419" y="2687862"/>
            <a:ext cx="108228" cy="2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279741" y="5401789"/>
            <a:ext cx="108228" cy="2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832"/>
            <a:ext cx="12192000" cy="6897731"/>
          </a:xfrm>
          <a:prstGeom prst="rect">
            <a:avLst/>
          </a:prstGeom>
        </p:spPr>
      </p:pic>
      <p:graphicFrame>
        <p:nvGraphicFramePr>
          <p:cNvPr id="65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5136"/>
              </p:ext>
            </p:extLst>
          </p:nvPr>
        </p:nvGraphicFramePr>
        <p:xfrm>
          <a:off x="938453" y="1655083"/>
          <a:ext cx="6815021" cy="469347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81502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3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지하철 배치 평면도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355551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2E075C5-0FF8-4498-AE38-6DAC239F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63" y="1998250"/>
            <a:ext cx="6793187" cy="435032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30/37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cxnSp>
        <p:nvCxnSpPr>
          <p:cNvPr id="101" name="연결선: 꺾임 386"/>
          <p:cNvCxnSpPr>
            <a:stCxn id="102" idx="1"/>
            <a:endCxn id="37" idx="1"/>
          </p:cNvCxnSpPr>
          <p:nvPr/>
        </p:nvCxnSpPr>
        <p:spPr>
          <a:xfrm rot="10800000">
            <a:off x="1262419" y="2798109"/>
            <a:ext cx="17322" cy="2713927"/>
          </a:xfrm>
          <a:prstGeom prst="bentConnector3">
            <a:avLst>
              <a:gd name="adj1" fmla="val 1419709"/>
            </a:avLst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 Box 387"/>
          <p:cNvSpPr txBox="1"/>
          <p:nvPr/>
        </p:nvSpPr>
        <p:spPr>
          <a:xfrm>
            <a:off x="120018" y="3627704"/>
            <a:ext cx="829543" cy="317069"/>
          </a:xfrm>
          <a:prstGeom prst="rect">
            <a:avLst/>
          </a:prstGeom>
          <a:solidFill>
            <a:schemeClr val="lt1"/>
          </a:solidFill>
          <a:ln w="6350"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거리 </a:t>
            </a:r>
            <a:r>
              <a:rPr lang="en-US" altLang="ko-KR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90</a:t>
            </a:r>
            <a:r>
              <a:rPr 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742652"/>
              </p:ext>
            </p:extLst>
          </p:nvPr>
        </p:nvGraphicFramePr>
        <p:xfrm>
          <a:off x="8310972" y="1655084"/>
          <a:ext cx="3663056" cy="469348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23603">
                  <a:extLst>
                    <a:ext uri="{9D8B030D-6E8A-4147-A177-3AD203B41FA5}">
                      <a16:colId xmlns:a16="http://schemas.microsoft.com/office/drawing/2014/main" val="350851584"/>
                    </a:ext>
                  </a:extLst>
                </a:gridCol>
                <a:gridCol w="2039453">
                  <a:extLst>
                    <a:ext uri="{9D8B030D-6E8A-4147-A177-3AD203B41FA5}">
                      <a16:colId xmlns:a16="http://schemas.microsoft.com/office/drawing/2014/main" val="1498584688"/>
                    </a:ext>
                  </a:extLst>
                </a:gridCol>
              </a:tblGrid>
              <a:tr h="3577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오브젝트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종류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명단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05853"/>
                  </a:ext>
                </a:extLst>
              </a:tr>
              <a:tr h="439977">
                <a:tc gridSpan="2">
                  <a:txBody>
                    <a:bodyPr/>
                    <a:lstStyle/>
                    <a:p>
                      <a:pPr marL="342900" marR="0" indent="-34290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1" dirty="0"/>
                        <a:t>지하철 가로막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107853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2.    </a:t>
                      </a:r>
                      <a:r>
                        <a:rPr lang="ko-KR" altLang="en-US" sz="1000" b="1" dirty="0"/>
                        <a:t>열차 철도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81433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3.    </a:t>
                      </a:r>
                      <a:r>
                        <a:rPr lang="ko-KR" altLang="en-US" sz="1000" b="1" dirty="0"/>
                        <a:t>지하철 기둥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839054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4.    </a:t>
                      </a:r>
                      <a:r>
                        <a:rPr lang="ko-KR" altLang="en-US" sz="1000" b="1" dirty="0"/>
                        <a:t>인도 타일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80725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게임 시스템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39415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라운드 목표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라운드 달성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82581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아이템 사용 여부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가능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60170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플레이 타임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분 </a:t>
                      </a:r>
                      <a:r>
                        <a:rPr lang="en-US" altLang="ko-KR" sz="1000" b="1" dirty="0"/>
                        <a:t>30</a:t>
                      </a:r>
                      <a:r>
                        <a:rPr lang="ko-KR" altLang="en-US" sz="1000" b="1" dirty="0"/>
                        <a:t>초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028223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골드 획득 여부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1</a:t>
                      </a:r>
                      <a:r>
                        <a:rPr lang="ko-KR" altLang="en-US" sz="1000" b="1" dirty="0"/>
                        <a:t>킬 이상 시 획득 가능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67123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생성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랜덤 생성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17743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218348" y="2558185"/>
            <a:ext cx="624759" cy="232353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2946021" y="2447636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708508" y="4032071"/>
            <a:ext cx="1168935" cy="358773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6323771" y="5697490"/>
            <a:ext cx="1208416" cy="439415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 Box 379"/>
          <p:cNvSpPr txBox="1"/>
          <p:nvPr/>
        </p:nvSpPr>
        <p:spPr>
          <a:xfrm>
            <a:off x="2038204" y="5790566"/>
            <a:ext cx="1140559" cy="184096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2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sz="10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레드</a:t>
            </a: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진영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스폰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2" name="Text Box 379"/>
          <p:cNvSpPr txBox="1"/>
          <p:nvPr/>
        </p:nvSpPr>
        <p:spPr>
          <a:xfrm>
            <a:off x="5556386" y="2302394"/>
            <a:ext cx="1125645" cy="180891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2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블루</a:t>
            </a: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진영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스폰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2" name="말풍선: 모서리가 둥근 사각형 2">
            <a:extLst>
              <a:ext uri="{FF2B5EF4-FFF2-40B4-BE49-F238E27FC236}">
                <a16:creationId xmlns:a16="http://schemas.microsoft.com/office/drawing/2014/main" id="{85EE0CD3-F8C9-4F5C-B487-0A0407AE198E}"/>
              </a:ext>
            </a:extLst>
          </p:cNvPr>
          <p:cNvSpPr/>
          <p:nvPr/>
        </p:nvSpPr>
        <p:spPr>
          <a:xfrm>
            <a:off x="3258108" y="2042854"/>
            <a:ext cx="1169998" cy="354930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지하철 가로막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엄폐물로 이용함</a:t>
            </a: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E5F26987-13D3-4DF5-AB06-62F96F711CBC}"/>
              </a:ext>
            </a:extLst>
          </p:cNvPr>
          <p:cNvSpPr/>
          <p:nvPr/>
        </p:nvSpPr>
        <p:spPr>
          <a:xfrm>
            <a:off x="6311486" y="4745536"/>
            <a:ext cx="1330610" cy="656253"/>
          </a:xfrm>
          <a:prstGeom prst="wedgeRoundRectCallout">
            <a:avLst>
              <a:gd name="adj1" fmla="val -24912"/>
              <a:gd name="adj2" fmla="val 8682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인도 타일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인도 부근은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전체적으로 대리석으로 도포 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770633" y="5811746"/>
            <a:ext cx="227847" cy="194340"/>
          </a:xfrm>
          <a:prstGeom prst="ellipse">
            <a:avLst/>
          </a:prstGeom>
          <a:gradFill flip="none" rotWithShape="1">
            <a:gsLst>
              <a:gs pos="100000">
                <a:srgbClr val="FFFF00"/>
              </a:gs>
              <a:gs pos="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말풍선: 모서리가 둥근 사각형 2">
            <a:extLst>
              <a:ext uri="{FF2B5EF4-FFF2-40B4-BE49-F238E27FC236}">
                <a16:creationId xmlns:a16="http://schemas.microsoft.com/office/drawing/2014/main" id="{2CD8CCF4-A754-4106-8259-67F43AF52A61}"/>
              </a:ext>
            </a:extLst>
          </p:cNvPr>
          <p:cNvSpPr/>
          <p:nvPr/>
        </p:nvSpPr>
        <p:spPr>
          <a:xfrm>
            <a:off x="3963537" y="3321581"/>
            <a:ext cx="1276229" cy="491108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지하철 기둥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개씩 일정한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간격으로 배치 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1210175" y="2978730"/>
            <a:ext cx="2047933" cy="922244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1123228" y="288958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0" name="말풍선: 모서리가 둥근 사각형 2">
            <a:extLst>
              <a:ext uri="{FF2B5EF4-FFF2-40B4-BE49-F238E27FC236}">
                <a16:creationId xmlns:a16="http://schemas.microsoft.com/office/drawing/2014/main" id="{85EE0CD3-F8C9-4F5C-B487-0A0407AE198E}"/>
              </a:ext>
            </a:extLst>
          </p:cNvPr>
          <p:cNvSpPr/>
          <p:nvPr/>
        </p:nvSpPr>
        <p:spPr>
          <a:xfrm>
            <a:off x="1517173" y="2432103"/>
            <a:ext cx="1210875" cy="354930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열차 철도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열차가 지나는 길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3518722" y="385550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6187777" y="5527407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D7E8F77-ED86-4C7B-AB41-DBB009E769BC}"/>
              </a:ext>
            </a:extLst>
          </p:cNvPr>
          <p:cNvSpPr/>
          <p:nvPr/>
        </p:nvSpPr>
        <p:spPr>
          <a:xfrm>
            <a:off x="5722386" y="5479647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FD2C70D9-0ED9-4533-B6E8-EB4DCD028915}"/>
              </a:ext>
            </a:extLst>
          </p:cNvPr>
          <p:cNvSpPr/>
          <p:nvPr/>
        </p:nvSpPr>
        <p:spPr>
          <a:xfrm>
            <a:off x="3007021" y="547020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5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135050"/>
              </p:ext>
            </p:extLst>
          </p:nvPr>
        </p:nvGraphicFramePr>
        <p:xfrm>
          <a:off x="332829" y="1568008"/>
          <a:ext cx="11575825" cy="521875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21338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2221337">
                  <a:extLst>
                    <a:ext uri="{9D8B030D-6E8A-4147-A177-3AD203B41FA5}">
                      <a16:colId xmlns:a16="http://schemas.microsoft.com/office/drawing/2014/main" val="2214592537"/>
                    </a:ext>
                  </a:extLst>
                </a:gridCol>
                <a:gridCol w="2221338">
                  <a:extLst>
                    <a:ext uri="{9D8B030D-6E8A-4147-A177-3AD203B41FA5}">
                      <a16:colId xmlns:a16="http://schemas.microsoft.com/office/drawing/2014/main" val="3138721644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754060">
                  <a:extLst>
                    <a:ext uri="{9D8B030D-6E8A-4147-A177-3AD203B41FA5}">
                      <a16:colId xmlns:a16="http://schemas.microsoft.com/office/drawing/2014/main" val="842147889"/>
                    </a:ext>
                  </a:extLst>
                </a:gridCol>
                <a:gridCol w="1588444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2707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라운드 결과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744969"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300000"/>
                        </a:lnSpc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인게임의 라운드 결과 화면을 중간에 나타냄 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just" latinLnBrk="1">
                        <a:lnSpc>
                          <a:spcPct val="300000"/>
                        </a:lnSpc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라운드 미달성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accent6"/>
                          </a:solidFill>
                        </a:rPr>
                        <a:t>무승부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인 경우</a:t>
                      </a:r>
                      <a:r>
                        <a:rPr lang="ko-KR" altLang="en-US" sz="1200" b="1" dirty="0"/>
                        <a:t>에만 출력 됨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300000"/>
                        </a:lnSpc>
                        <a:buNone/>
                      </a:pPr>
                      <a:r>
                        <a:rPr lang="en-US" altLang="ko-KR" sz="1200" b="1" dirty="0"/>
                        <a:t>3.</a:t>
                      </a:r>
                      <a:r>
                        <a:rPr lang="en-US" altLang="ko-KR" sz="1200" b="1" baseline="0" dirty="0"/>
                        <a:t>   </a:t>
                      </a:r>
                      <a:r>
                        <a:rPr lang="ko-KR" altLang="en-US" sz="1200" b="1" dirty="0"/>
                        <a:t>뒷 배경은 결과 창에 집중 될 수 있도록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흐려지는 효과를 적용</a:t>
                      </a:r>
                      <a:endParaRPr lang="en-US" altLang="ko-KR" sz="1200" b="1" baseline="0" dirty="0"/>
                    </a:p>
                    <a:p>
                      <a:pPr marL="0" indent="0" algn="just" latinLnBrk="1">
                        <a:lnSpc>
                          <a:spcPct val="300000"/>
                        </a:lnSpc>
                        <a:buNone/>
                      </a:pPr>
                      <a:r>
                        <a:rPr lang="en-US" altLang="ko-KR" sz="1200" b="1" baseline="0" dirty="0"/>
                        <a:t>4.   3</a:t>
                      </a:r>
                      <a:r>
                        <a:rPr lang="ko-KR" altLang="en-US" sz="1200" b="1" baseline="0" dirty="0"/>
                        <a:t>초 동안 대기 후 다시 아이템 선택지로 화면이 전환 됨</a:t>
                      </a:r>
                      <a:endParaRPr lang="en-US" altLang="ko-KR" sz="1200" b="1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83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라운드 판정 결과 종류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541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승리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무승부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패배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상대를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처치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서로 </a:t>
                      </a:r>
                      <a:r>
                        <a:rPr lang="ko-KR" altLang="en-US" sz="1000" b="1" dirty="0">
                          <a:solidFill>
                            <a:schemeClr val="accent6"/>
                          </a:solidFill>
                        </a:rPr>
                        <a:t>같을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상대에게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처치를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 당한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541448"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가장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높은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유저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가장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낮은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유저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38421"/>
                  </a:ext>
                </a:extLst>
              </a:tr>
              <a:tr h="723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endParaRPr lang="en-US" altLang="ko-KR" sz="15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500" b="1" dirty="0">
                          <a:solidFill>
                            <a:schemeClr val="accent1"/>
                          </a:solidFill>
                        </a:rPr>
                        <a:t>점수 획득</a:t>
                      </a:r>
                      <a:r>
                        <a:rPr lang="en-US" altLang="ko-KR" sz="15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accent6"/>
                          </a:solidFill>
                        </a:rPr>
                        <a:t>무승부</a:t>
                      </a:r>
                      <a:endParaRPr lang="en-US" altLang="ko-KR" sz="1700" b="1" dirty="0">
                        <a:solidFill>
                          <a:schemeClr val="accent6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sz="1700" b="1" dirty="0">
                          <a:solidFill>
                            <a:schemeClr val="accent6"/>
                          </a:solidFill>
                        </a:rPr>
                        <a:t>라운드 무효</a:t>
                      </a:r>
                      <a:r>
                        <a:rPr lang="en-US" altLang="ko-KR" sz="1700" b="1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sz="17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점수 미 획득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5F150A-7E39-4AA7-86B2-2127FF50944A}"/>
              </a:ext>
            </a:extLst>
          </p:cNvPr>
          <p:cNvGrpSpPr/>
          <p:nvPr/>
        </p:nvGrpSpPr>
        <p:grpSpPr>
          <a:xfrm>
            <a:off x="2740385" y="5768139"/>
            <a:ext cx="1918964" cy="893092"/>
            <a:chOff x="2807921" y="5686092"/>
            <a:chExt cx="1918964" cy="8930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F18775E-0B40-4724-9A68-81DD4F4C52FD}"/>
                </a:ext>
              </a:extLst>
            </p:cNvPr>
            <p:cNvGrpSpPr/>
            <p:nvPr/>
          </p:nvGrpSpPr>
          <p:grpSpPr>
            <a:xfrm>
              <a:off x="3371749" y="5686092"/>
              <a:ext cx="791308" cy="893092"/>
              <a:chOff x="4464115" y="2289982"/>
              <a:chExt cx="791308" cy="893092"/>
            </a:xfrm>
          </p:grpSpPr>
          <p:sp>
            <p:nvSpPr>
              <p:cNvPr id="15" name="육각형 14">
                <a:extLst>
                  <a:ext uri="{FF2B5EF4-FFF2-40B4-BE49-F238E27FC236}">
                    <a16:creationId xmlns:a16="http://schemas.microsoft.com/office/drawing/2014/main" id="{99A9FFD2-8A28-4C65-BBC3-24DAAE57D09B}"/>
                  </a:ext>
                </a:extLst>
              </p:cNvPr>
              <p:cNvSpPr/>
              <p:nvPr/>
            </p:nvSpPr>
            <p:spPr>
              <a:xfrm rot="16200000">
                <a:off x="4413223" y="2340874"/>
                <a:ext cx="893092" cy="791308"/>
              </a:xfrm>
              <a:prstGeom prst="hexagon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  <a:effectLst>
                <a:glow rad="254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6">
                        <a:lumMod val="50000"/>
                      </a:schemeClr>
                    </a:solidFill>
                  </a:ln>
                </a:endParaRPr>
              </a:p>
            </p:txBody>
          </p:sp>
          <p:sp>
            <p:nvSpPr>
              <p:cNvPr id="65" name="육각형 64">
                <a:extLst>
                  <a:ext uri="{FF2B5EF4-FFF2-40B4-BE49-F238E27FC236}">
                    <a16:creationId xmlns:a16="http://schemas.microsoft.com/office/drawing/2014/main" id="{7CD96EA9-BCD0-413F-9992-F395B9EA7AB0}"/>
                  </a:ext>
                </a:extLst>
              </p:cNvPr>
              <p:cNvSpPr/>
              <p:nvPr/>
            </p:nvSpPr>
            <p:spPr>
              <a:xfrm rot="16200000">
                <a:off x="4486278" y="2390188"/>
                <a:ext cx="760942" cy="684975"/>
              </a:xfrm>
              <a:prstGeom prst="hexago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glow rad="254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6">
                        <a:lumMod val="50000"/>
                      </a:schemeClr>
                    </a:solidFill>
                  </a:ln>
                </a:endParaRPr>
              </a:p>
            </p:txBody>
          </p:sp>
        </p:grpSp>
        <p:pic>
          <p:nvPicPr>
            <p:cNvPr id="12" name="그림 11" descr="모니터, 화면, 기차, 컴퓨터이(가) 표시된 사진&#10;&#10;자동 생성된 설명">
              <a:extLst>
                <a:ext uri="{FF2B5EF4-FFF2-40B4-BE49-F238E27FC236}">
                  <a16:creationId xmlns:a16="http://schemas.microsoft.com/office/drawing/2014/main" id="{8FB948E8-5C63-49C6-83AB-9EDDFEE21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34" b="89308" l="5725" r="89695">
                          <a14:foregroundMark x1="9160" y1="30189" x2="12465" y2="29072"/>
                          <a14:foregroundMark x1="6078" y1="28720" x2="5725" y2="41509"/>
                          <a14:foregroundMark x1="25954" y1="32704" x2="25573" y2="57233"/>
                          <a14:foregroundMark x1="53435" y1="36478" x2="54962" y2="54088"/>
                          <a14:backgroundMark x1="6298" y1="15094" x2="74809" y2="18868"/>
                          <a14:backgroundMark x1="74809" y1="18868" x2="94466" y2="6289"/>
                          <a14:backgroundMark x1="20420" y1="14465" x2="21565" y2="20755"/>
                          <a14:backgroundMark x1="50191" y1="66667" x2="53435" y2="79245"/>
                          <a14:backgroundMark x1="69847" y1="66038" x2="69847" y2="77358"/>
                          <a14:backgroundMark x1="80534" y1="63522" x2="80534" y2="79245"/>
                          <a14:backgroundMark x1="30534" y1="65409" x2="30534" y2="77358"/>
                          <a14:backgroundMark x1="13168" y1="45283" x2="13168" y2="45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22" b="18592"/>
            <a:stretch/>
          </p:blipFill>
          <p:spPr>
            <a:xfrm>
              <a:off x="2807921" y="5744621"/>
              <a:ext cx="1918964" cy="703848"/>
            </a:xfrm>
            <a:prstGeom prst="rect">
              <a:avLst/>
            </a:prstGeom>
          </p:spPr>
        </p:pic>
      </p:grpSp>
      <p:pic>
        <p:nvPicPr>
          <p:cNvPr id="18" name="그림 17" descr="테이블, 컴퓨터, 생일, 음식이(가) 표시된 사진&#10;&#10;자동 생성된 설명">
            <a:extLst>
              <a:ext uri="{FF2B5EF4-FFF2-40B4-BE49-F238E27FC236}">
                <a16:creationId xmlns:a16="http://schemas.microsoft.com/office/drawing/2014/main" id="{A96493BD-745D-44E1-9A6A-8A0E1E158E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7559" r="21277" b="27520"/>
          <a:stretch/>
        </p:blipFill>
        <p:spPr>
          <a:xfrm>
            <a:off x="628871" y="5798225"/>
            <a:ext cx="1535305" cy="975333"/>
          </a:xfrm>
          <a:prstGeom prst="rect">
            <a:avLst/>
          </a:prstGeom>
        </p:spPr>
      </p:pic>
      <p:pic>
        <p:nvPicPr>
          <p:cNvPr id="20" name="그림 19" descr="실내, 컴퓨터, 빨간색, 테이블이(가) 표시된 사진&#10;&#10;자동 생성된 설명">
            <a:extLst>
              <a:ext uri="{FF2B5EF4-FFF2-40B4-BE49-F238E27FC236}">
                <a16:creationId xmlns:a16="http://schemas.microsoft.com/office/drawing/2014/main" id="{4FA05DBC-8822-49D1-AB8F-82E98C0066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745" y1="23488" x2="23552" y2="52313"/>
                        <a14:foregroundMark x1="68726" y1="25267" x2="68533" y2="51246"/>
                        <a14:backgroundMark x1="23359" y1="69395" x2="45753" y2="68683"/>
                        <a14:backgroundMark x1="45753" y1="68683" x2="81081" y2="70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7049" r="16563" b="28804"/>
          <a:stretch/>
        </p:blipFill>
        <p:spPr>
          <a:xfrm>
            <a:off x="5060029" y="5774709"/>
            <a:ext cx="1684363" cy="8930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7" y="1847642"/>
            <a:ext cx="6666838" cy="318155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040486" y="2491185"/>
            <a:ext cx="1601611" cy="1147365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127625" y="3807548"/>
            <a:ext cx="3104462" cy="949090"/>
            <a:chOff x="2200038" y="3850061"/>
            <a:chExt cx="3104462" cy="949090"/>
          </a:xfrm>
        </p:grpSpPr>
        <p:pic>
          <p:nvPicPr>
            <p:cNvPr id="59" name="그림 58"/>
            <p:cNvPicPr/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556" b="70576" l="4633" r="45208">
                          <a14:foregroundMark x1="22204" y1="29630" x2="32588" y2="50000"/>
                          <a14:foregroundMark x1="32588" y1="50000" x2="32588" y2="50000"/>
                          <a14:foregroundMark x1="31629" y1="23457" x2="25719" y2="49177"/>
                          <a14:foregroundMark x1="25719" y1="49177" x2="25240" y2="50000"/>
                          <a14:foregroundMark x1="17093" y1="20782" x2="36422" y2="21399"/>
                          <a14:foregroundMark x1="36422" y1="21399" x2="40575" y2="45679"/>
                          <a14:foregroundMark x1="40575" y1="45679" x2="22364" y2="55350"/>
                          <a14:foregroundMark x1="22364" y1="55350" x2="10543" y2="33539"/>
                          <a14:foregroundMark x1="10543" y1="33539" x2="10383" y2="28189"/>
                          <a14:foregroundMark x1="27476" y1="7613" x2="28115" y2="7407"/>
                          <a14:foregroundMark x1="30032" y1="5761" x2="30032" y2="5761"/>
                          <a14:foregroundMark x1="34665" y1="5761" x2="34665" y2="5761"/>
                          <a14:foregroundMark x1="35144" y1="5967" x2="35783" y2="6584"/>
                          <a14:foregroundMark x1="30831" y1="5761" x2="33387" y2="5761"/>
                          <a14:foregroundMark x1="33866" y1="5967" x2="34505" y2="5967"/>
                          <a14:foregroundMark x1="35942" y1="6584" x2="37061" y2="6584"/>
                          <a14:foregroundMark x1="45367" y1="52881" x2="45208" y2="50617"/>
                          <a14:foregroundMark x1="45208" y1="47737" x2="45208" y2="46091"/>
                          <a14:foregroundMark x1="45367" y1="44033" x2="45208" y2="42181"/>
                          <a14:foregroundMark x1="45208" y1="41152" x2="45208" y2="41152"/>
                          <a14:foregroundMark x1="43450" y1="8848" x2="43450" y2="8848"/>
                          <a14:foregroundMark x1="42013" y1="9053" x2="42013" y2="9053"/>
                          <a14:foregroundMark x1="40256" y1="8848" x2="40256" y2="8848"/>
                          <a14:foregroundMark x1="40415" y1="6584" x2="40415" y2="6584"/>
                          <a14:foregroundMark x1="22364" y1="8642" x2="22364" y2="8642"/>
                          <a14:foregroundMark x1="23323" y1="8436" x2="23323" y2="8436"/>
                          <a14:foregroundMark x1="23802" y1="8436" x2="23802" y2="8436"/>
                          <a14:foregroundMark x1="22524" y1="8025" x2="22524" y2="8025"/>
                          <a14:foregroundMark x1="21406" y1="7819" x2="21406" y2="7819"/>
                          <a14:foregroundMark x1="20447" y1="7819" x2="20447" y2="7819"/>
                          <a14:foregroundMark x1="19489" y1="7819" x2="19489" y2="7819"/>
                          <a14:foregroundMark x1="17891" y1="8025" x2="17891" y2="8025"/>
                          <a14:foregroundMark x1="16294" y1="8436" x2="16294" y2="8436"/>
                          <a14:foregroundMark x1="16613" y1="8230" x2="16613" y2="8230"/>
                          <a14:foregroundMark x1="15655" y1="8230" x2="15655" y2="8230"/>
                          <a14:foregroundMark x1="18530" y1="8230" x2="18530" y2="8230"/>
                          <a14:foregroundMark x1="25240" y1="9671" x2="25240" y2="9671"/>
                          <a14:foregroundMark x1="33067" y1="7613" x2="33067" y2="7613"/>
                          <a14:foregroundMark x1="30351" y1="7407" x2="30351" y2="7407"/>
                          <a14:foregroundMark x1="28914" y1="8025" x2="28914" y2="8025"/>
                          <a14:foregroundMark x1="39617" y1="8848" x2="39617" y2="8848"/>
                          <a14:foregroundMark x1="6869" y1="25926" x2="6869" y2="25926"/>
                          <a14:foregroundMark x1="6869" y1="29012" x2="6869" y2="29012"/>
                          <a14:foregroundMark x1="15016" y1="67490" x2="15016" y2="67490"/>
                          <a14:foregroundMark x1="32748" y1="68724" x2="32748" y2="68724"/>
                          <a14:foregroundMark x1="23802" y1="70576" x2="23802" y2="70576"/>
                          <a14:foregroundMark x1="27636" y1="68313" x2="27636" y2="68313"/>
                          <a14:foregroundMark x1="25879" y1="68107" x2="25879" y2="68107"/>
                          <a14:foregroundMark x1="23003" y1="70576" x2="18051" y2="69342"/>
                          <a14:foregroundMark x1="12780" y1="67901" x2="9744" y2="68107"/>
                          <a14:foregroundMark x1="28435" y1="66872" x2="30032" y2="69136"/>
                          <a14:foregroundMark x1="20447" y1="10494" x2="24441" y2="11111"/>
                          <a14:foregroundMark x1="35304" y1="65638" x2="28115" y2="64403"/>
                          <a14:foregroundMark x1="6869" y1="31070" x2="7188" y2="32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107" b="26590"/>
            <a:stretch/>
          </p:blipFill>
          <p:spPr bwMode="auto">
            <a:xfrm>
              <a:off x="2200038" y="3850061"/>
              <a:ext cx="3104462" cy="9490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829159" y="4078385"/>
              <a:ext cx="217399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</a:rPr>
                <a:t>3</a:t>
              </a:r>
              <a:r>
                <a:rPr lang="ko-KR" altLang="en-US" sz="1300" dirty="0">
                  <a:solidFill>
                    <a:schemeClr val="bg1"/>
                  </a:solidFill>
                </a:rPr>
                <a:t>초간 대기</a:t>
              </a:r>
              <a:r>
                <a:rPr lang="en-US" altLang="ko-KR" sz="1300" dirty="0">
                  <a:solidFill>
                    <a:schemeClr val="bg1"/>
                  </a:solidFill>
                </a:rPr>
                <a:t>….</a:t>
              </a:r>
            </a:p>
            <a:p>
              <a:r>
                <a:rPr lang="ko-KR" altLang="en-US" sz="1300" dirty="0">
                  <a:solidFill>
                    <a:schemeClr val="bg1"/>
                  </a:solidFill>
                </a:rPr>
                <a:t>다음 라운드에 진입합니다</a:t>
              </a:r>
              <a:r>
                <a:rPr lang="en-US" altLang="ko-KR" sz="1300" dirty="0">
                  <a:solidFill>
                    <a:schemeClr val="bg1"/>
                  </a:solidFill>
                </a:rPr>
                <a:t>.</a:t>
              </a:r>
              <a:endParaRPr lang="ko-KR" altLang="en-US" sz="1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3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745804"/>
              </p:ext>
            </p:extLst>
          </p:nvPr>
        </p:nvGraphicFramePr>
        <p:xfrm>
          <a:off x="317828" y="1588129"/>
          <a:ext cx="11575825" cy="525344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305721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3358292">
                  <a:extLst>
                    <a:ext uri="{9D8B030D-6E8A-4147-A177-3AD203B41FA5}">
                      <a16:colId xmlns:a16="http://schemas.microsoft.com/office/drawing/2014/main" val="3138721644"/>
                    </a:ext>
                  </a:extLst>
                </a:gridCol>
                <a:gridCol w="2432908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2478904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2651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결과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451341">
                <a:tc rowSpan="2"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1" dirty="0"/>
                        <a:t>게임의 결과 내용</a:t>
                      </a:r>
                      <a:r>
                        <a:rPr lang="ko-KR" altLang="en-US" sz="1200" b="1" baseline="0" dirty="0"/>
                        <a:t> 중</a:t>
                      </a:r>
                      <a:r>
                        <a:rPr lang="ko-KR" altLang="en-US" sz="1200" b="1" dirty="0"/>
                        <a:t> 상단에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로고</a:t>
                      </a:r>
                      <a:r>
                        <a:rPr lang="ko-KR" altLang="en-US" sz="1200" b="1" dirty="0"/>
                        <a:t>를 표시하며</a:t>
                      </a:r>
                      <a:r>
                        <a:rPr lang="en-US" altLang="ko-KR" sz="1200" b="1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</a:t>
                      </a:r>
                      <a:r>
                        <a:rPr lang="ko-KR" altLang="en-US" sz="1200" b="1" dirty="0"/>
                        <a:t>  중반에 결과 내용을 표기함 </a:t>
                      </a:r>
                      <a:endParaRPr lang="en-US" altLang="ko-KR" sz="12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1" dirty="0"/>
                        <a:t>뒷 배경은 결과창에 집중이 될 수 있도록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  </a:t>
                      </a:r>
                      <a:r>
                        <a:rPr lang="ko-KR" altLang="en-US" sz="1200" b="1" dirty="0"/>
                        <a:t>흐려지는 효과를 적용</a:t>
                      </a:r>
                      <a:endParaRPr lang="en-US" altLang="ko-KR" sz="12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 startAt="3"/>
                      </a:pPr>
                      <a:r>
                        <a:rPr lang="ko-KR" altLang="en-US" sz="1200" b="1" dirty="0"/>
                        <a:t>자신의 킬 수 </a:t>
                      </a:r>
                      <a:r>
                        <a:rPr lang="en-US" altLang="ko-KR" sz="1200" b="1" dirty="0"/>
                        <a:t>* 15</a:t>
                      </a:r>
                      <a:r>
                        <a:rPr lang="ko-KR" altLang="en-US" sz="1200" b="1" dirty="0"/>
                        <a:t>원 </a:t>
                      </a:r>
                      <a:r>
                        <a:rPr lang="en-US" altLang="ko-KR" sz="1200" b="1" dirty="0"/>
                        <a:t>=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결과값</a:t>
                      </a:r>
                      <a:r>
                        <a:rPr lang="ko-KR" altLang="en-US" sz="1200" b="1" dirty="0"/>
                        <a:t>으로 게임 머니를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</a:t>
                      </a:r>
                      <a:r>
                        <a:rPr lang="ko-KR" altLang="en-US" sz="1200" b="1" dirty="0"/>
                        <a:t>  얻을  수 있는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시스템을 구현함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4.    </a:t>
                      </a:r>
                      <a:r>
                        <a:rPr lang="ko-KR" altLang="en-US" sz="1200" b="1" dirty="0"/>
                        <a:t>상대가 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ko-KR" altLang="en-US" sz="1200" b="1" dirty="0"/>
                        <a:t>분간 움직임이 없을 시 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r>
                        <a:rPr lang="en-US" altLang="ko-KR" sz="1200" b="1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   </a:t>
                      </a:r>
                      <a:r>
                        <a:rPr lang="ko-KR" altLang="en-US" sz="1200" b="1" dirty="0"/>
                        <a:t>게임 도중 어플 종료</a:t>
                      </a:r>
                      <a:r>
                        <a:rPr lang="en-US" altLang="ko-KR" sz="1200" b="1" dirty="0"/>
                        <a:t>, 1</a:t>
                      </a:r>
                      <a:r>
                        <a:rPr lang="ko-KR" altLang="en-US" sz="1200" b="1" dirty="0"/>
                        <a:t>분간 움직임이 없을 시 나의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7558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판정 결과 종류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승리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패배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먼저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달성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달성하지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못한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530238"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 </a:t>
                      </a: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가 가장 높아</a:t>
                      </a:r>
                      <a:endParaRPr lang="en-US" altLang="ko-KR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달성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가 가장 낮아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상대가 먼저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달성한 경우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38421"/>
                  </a:ext>
                </a:extLst>
              </a:tr>
              <a:tr h="751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상대가 전투 중 어플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프로세스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종료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상대의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움직임이 </a:t>
                      </a: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분 동안 없는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전투 중 어플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프로세스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종료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나의 움직임이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분 동안 없는 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19250"/>
                  </a:ext>
                </a:extLst>
              </a:tr>
              <a:tr h="505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 descr="실내, 사람, 남자, 테이블이(가) 표시된 사진&#10;&#10;자동 생성된 설명">
            <a:extLst>
              <a:ext uri="{FF2B5EF4-FFF2-40B4-BE49-F238E27FC236}">
                <a16:creationId xmlns:a16="http://schemas.microsoft.com/office/drawing/2014/main" id="{29A4CA6E-D799-44B4-A54F-60573275F0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/>
          <a:stretch/>
        </p:blipFill>
        <p:spPr>
          <a:xfrm>
            <a:off x="317828" y="1829206"/>
            <a:ext cx="6663060" cy="2866619"/>
          </a:xfrm>
          <a:prstGeom prst="rect">
            <a:avLst/>
          </a:prstGeom>
        </p:spPr>
      </p:pic>
      <p:pic>
        <p:nvPicPr>
          <p:cNvPr id="18" name="그림 17" descr="테이블, 컴퓨터, 생일, 음식이(가) 표시된 사진&#10;&#10;자동 생성된 설명">
            <a:extLst>
              <a:ext uri="{FF2B5EF4-FFF2-40B4-BE49-F238E27FC236}">
                <a16:creationId xmlns:a16="http://schemas.microsoft.com/office/drawing/2014/main" id="{A96493BD-745D-44E1-9A6A-8A0E1E158E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7559" r="21277" b="27520"/>
          <a:stretch/>
        </p:blipFill>
        <p:spPr>
          <a:xfrm>
            <a:off x="928801" y="5419365"/>
            <a:ext cx="1967975" cy="1250195"/>
          </a:xfrm>
          <a:prstGeom prst="rect">
            <a:avLst/>
          </a:prstGeom>
        </p:spPr>
      </p:pic>
      <p:pic>
        <p:nvPicPr>
          <p:cNvPr id="20" name="그림 19" descr="실내, 컴퓨터, 빨간색, 테이블이(가) 표시된 사진&#10;&#10;자동 생성된 설명">
            <a:extLst>
              <a:ext uri="{FF2B5EF4-FFF2-40B4-BE49-F238E27FC236}">
                <a16:creationId xmlns:a16="http://schemas.microsoft.com/office/drawing/2014/main" id="{4FA05DBC-8822-49D1-AB8F-82E98C0066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745" y1="23488" x2="23552" y2="52313"/>
                        <a14:foregroundMark x1="68726" y1="25267" x2="68533" y2="51246"/>
                        <a14:backgroundMark x1="23359" y1="69395" x2="45753" y2="68683"/>
                        <a14:backgroundMark x1="45753" y1="68683" x2="81081" y2="70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7049" r="16563" b="28804"/>
          <a:stretch/>
        </p:blipFill>
        <p:spPr>
          <a:xfrm>
            <a:off x="4284350" y="5443306"/>
            <a:ext cx="2207691" cy="117057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2906041" y="1995719"/>
            <a:ext cx="1601611" cy="747481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2601267" y="2743200"/>
            <a:ext cx="2019982" cy="1060749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05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70" y="-39731"/>
            <a:ext cx="12242799" cy="6897731"/>
          </a:xfrm>
          <a:prstGeom prst="rect">
            <a:avLst/>
          </a:prstGeom>
        </p:spPr>
      </p:pic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26">
            <a:extLst>
              <a:ext uri="{FF2B5EF4-FFF2-40B4-BE49-F238E27FC236}">
                <a16:creationId xmlns:a16="http://schemas.microsoft.com/office/drawing/2014/main" id="{2FAB9481-F631-465C-9637-E62FAA2A8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2855"/>
              </p:ext>
            </p:extLst>
          </p:nvPr>
        </p:nvGraphicFramePr>
        <p:xfrm>
          <a:off x="776378" y="1629194"/>
          <a:ext cx="8065856" cy="513373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688165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1572702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804989">
                  <a:extLst>
                    <a:ext uri="{9D8B030D-6E8A-4147-A177-3AD203B41FA5}">
                      <a16:colId xmlns:a16="http://schemas.microsoft.com/office/drawing/2014/main" val="347368145"/>
                    </a:ext>
                  </a:extLst>
                </a:gridCol>
              </a:tblGrid>
              <a:tr h="331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</a:t>
                      </a:r>
                      <a:r>
                        <a:rPr lang="en-US" altLang="ko-KR" sz="1200" dirty="0"/>
                        <a:t>UX </a:t>
                      </a:r>
                      <a:r>
                        <a:rPr lang="ko-KR" altLang="en-US" sz="1200" dirty="0"/>
                        <a:t>배치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UX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명단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331508">
                <a:tc rowSpan="16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Index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Name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6523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나의 </a:t>
                      </a: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라운드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P_2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진행 중인 </a:t>
                      </a: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라운드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96714"/>
                  </a:ext>
                </a:extLst>
              </a:tr>
              <a:tr h="374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P_3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타이머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420123"/>
                  </a:ext>
                </a:extLst>
              </a:tr>
              <a:tr h="363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P_4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일제 사격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98222"/>
                  </a:ext>
                </a:extLst>
              </a:tr>
              <a:tr h="287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P_5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조준점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082129"/>
                  </a:ext>
                </a:extLst>
              </a:tr>
              <a:tr h="374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P_6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줌 클릭 버튼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60750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P_7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조작키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99186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P_8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HP / AP</a:t>
                      </a:r>
                      <a:endParaRPr lang="ko-KR" sz="1200" kern="1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53672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P_9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아이템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P_10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패시브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P_11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재장전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95472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P_12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앉기키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9935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P_13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점프키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75997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P_14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소지한</a:t>
                      </a:r>
                      <a:r>
                        <a:rPr lang="ko-KR" alt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 총알 개수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3458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P_15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총기 이름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1028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AAAE54E-A2B8-42A8-B4A3-8C2DBA4AF06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CBA57A3-08B9-4B14-BCE1-F31488313D2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F260CF67-AD60-4299-B686-8D77C79309E1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58105E1-9462-4DDA-904E-FE341D660F8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grpSp>
                <p:nvGrpSpPr>
                  <p:cNvPr id="107" name="그룹 106">
                    <a:extLst>
                      <a:ext uri="{FF2B5EF4-FFF2-40B4-BE49-F238E27FC236}">
                        <a16:creationId xmlns:a16="http://schemas.microsoft.com/office/drawing/2014/main" id="{150DEFF8-D12D-4A06-82FC-1D00CB259661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935DE5C-82C8-4A9F-8284-20A257D5C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20C0D1F-8527-429B-B707-5AC87520BA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556034F9-948F-4B61-A340-AF4757E16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F39DCD9A-C987-4981-BB3B-6240286769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803609D4-89B9-47E6-ADFC-217884F0C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F47F9B90-FA05-402F-948F-6BDE90639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984B4FD9-87ED-4196-B623-DF0C1316A9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41" name="직사각형 140">
                        <a:extLst>
                          <a:ext uri="{FF2B5EF4-FFF2-40B4-BE49-F238E27FC236}">
                            <a16:creationId xmlns:a16="http://schemas.microsoft.com/office/drawing/2014/main" id="{44305DCE-508E-4B07-8253-5DFDB12CAE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6D4E1B32-08D4-4A58-B460-04CAE074C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47" name="직사각형 146">
                        <a:extLst>
                          <a:ext uri="{FF2B5EF4-FFF2-40B4-BE49-F238E27FC236}">
                            <a16:creationId xmlns:a16="http://schemas.microsoft.com/office/drawing/2014/main" id="{DD360387-9CC0-4FEC-9955-C64BDC0F28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50" name="직사각형 149">
                        <a:extLst>
                          <a:ext uri="{FF2B5EF4-FFF2-40B4-BE49-F238E27FC236}">
                            <a16:creationId xmlns:a16="http://schemas.microsoft.com/office/drawing/2014/main" id="{6D6D20A8-C8CC-4CC0-9EC7-8623F870F2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801C5B39-CB52-4F5A-B63F-1CC3A32ED3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941BD445-1A78-4F4B-9A54-33D7D5E1BE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8" name="TextBox 137">
                        <a:extLst>
                          <a:ext uri="{FF2B5EF4-FFF2-40B4-BE49-F238E27FC236}">
                            <a16:creationId xmlns:a16="http://schemas.microsoft.com/office/drawing/2014/main" id="{3B90B7A0-7B8A-4DBD-B481-246EA5FE71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528C9EB9-E1EC-4600-83C5-FEDC9517A0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A89E3D0E-367B-4FC5-BB98-DD4A9C3ABD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F0D999A4-8381-40F2-BD77-C8BA662427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793003D9-F5DE-45D0-88D9-0C488B5DA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A529D7C4-FE58-4F6D-8DBD-0CEADC457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34" name="직사각형 133">
                      <a:extLst>
                        <a:ext uri="{FF2B5EF4-FFF2-40B4-BE49-F238E27FC236}">
                          <a16:creationId xmlns:a16="http://schemas.microsoft.com/office/drawing/2014/main" id="{65CF15E5-5E25-4681-891E-AF5C3B1AF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06" name="화살표: 오각형 105">
                    <a:extLst>
                      <a:ext uri="{FF2B5EF4-FFF2-40B4-BE49-F238E27FC236}">
                        <a16:creationId xmlns:a16="http://schemas.microsoft.com/office/drawing/2014/main" id="{DC6323EF-CCD3-4B02-A5A9-02D2E45017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5D43785-49E2-423B-9CC9-7FB99BEAD663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98746562-BE27-4F78-BB05-C6D337323D6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7573EAD-2E64-4B58-8F42-EF69B16AC98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32017E6-5276-4800-89C5-211C9E0A36E2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44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9230264" y="1946751"/>
            <a:ext cx="2794959" cy="968807"/>
          </a:xfrm>
          <a:prstGeom prst="wedgeRoundRectCallout">
            <a:avLst>
              <a:gd name="adj1" fmla="val -58336"/>
              <a:gd name="adj2" fmla="val 10909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</a:rPr>
              <a:t>* </a:t>
            </a:r>
            <a:r>
              <a:rPr lang="ko-KR" altLang="en-US" sz="1500" b="1" dirty="0">
                <a:solidFill>
                  <a:schemeClr val="tx1"/>
                </a:solidFill>
              </a:rPr>
              <a:t>인게임 아이콘의 특징 </a:t>
            </a:r>
            <a:r>
              <a:rPr lang="en-US" altLang="ko-KR" sz="1500" b="1" dirty="0">
                <a:solidFill>
                  <a:schemeClr val="tx1"/>
                </a:solidFill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b="1" dirty="0">
                <a:solidFill>
                  <a:srgbClr val="FF0000"/>
                </a:solidFill>
              </a:rPr>
              <a:t>불투명도</a:t>
            </a:r>
            <a:r>
              <a:rPr lang="ko-KR" altLang="en-US" sz="1100" dirty="0">
                <a:solidFill>
                  <a:schemeClr val="tx1"/>
                </a:solidFill>
              </a:rPr>
              <a:t>를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추가하여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시야 가림 개선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줌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일 경우 </a:t>
            </a:r>
            <a:r>
              <a:rPr lang="en-US" altLang="ko-KR" sz="1100" b="1" dirty="0">
                <a:solidFill>
                  <a:srgbClr val="FF0000"/>
                </a:solidFill>
              </a:rPr>
              <a:t>P_4</a:t>
            </a:r>
            <a:r>
              <a:rPr lang="ko-KR" altLang="en-US" sz="1100" dirty="0">
                <a:solidFill>
                  <a:schemeClr val="tx1"/>
                </a:solidFill>
              </a:rPr>
              <a:t>만 비활성화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10371790" y="3335652"/>
            <a:ext cx="568805" cy="54346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721096" y="4036217"/>
            <a:ext cx="1905104" cy="73419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플레이에 대한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불편함</a:t>
            </a:r>
            <a:r>
              <a:rPr lang="ko-KR" altLang="en-US" sz="1400" dirty="0">
                <a:solidFill>
                  <a:schemeClr val="tx1"/>
                </a:solidFill>
              </a:rPr>
              <a:t> 해소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745405" y="5053359"/>
            <a:ext cx="1905104" cy="644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가려진 </a:t>
            </a:r>
            <a:r>
              <a:rPr lang="ko-KR" altLang="en-US" sz="1400" b="1" dirty="0">
                <a:solidFill>
                  <a:srgbClr val="FF0000"/>
                </a:solidFill>
              </a:rPr>
              <a:t>시야</a:t>
            </a:r>
            <a:r>
              <a:rPr lang="ko-KR" altLang="en-US" sz="1400" dirty="0">
                <a:solidFill>
                  <a:schemeClr val="tx1"/>
                </a:solidFill>
              </a:rPr>
              <a:t> 확보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1281" y="1974860"/>
            <a:ext cx="5331990" cy="4768141"/>
            <a:chOff x="1390303" y="1974860"/>
            <a:chExt cx="4416165" cy="47681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" t="1041" r="799"/>
            <a:stretch/>
          </p:blipFill>
          <p:spPr>
            <a:xfrm>
              <a:off x="1948544" y="1979823"/>
              <a:ext cx="3857924" cy="2420872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" r="448"/>
            <a:stretch/>
          </p:blipFill>
          <p:spPr>
            <a:xfrm>
              <a:off x="1942273" y="4420620"/>
              <a:ext cx="3857926" cy="2322381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390303" y="1974860"/>
              <a:ext cx="852684" cy="19403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줌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Off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90303" y="4400695"/>
              <a:ext cx="852684" cy="19403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줌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9745405" y="6016464"/>
            <a:ext cx="1905104" cy="644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줌 </a:t>
            </a:r>
            <a:r>
              <a:rPr lang="en-US" altLang="ko-KR" sz="1400" dirty="0">
                <a:solidFill>
                  <a:schemeClr val="tx1"/>
                </a:solidFill>
              </a:rPr>
              <a:t>On</a:t>
            </a:r>
            <a:r>
              <a:rPr lang="ko-KR" altLang="en-US" sz="1400" dirty="0">
                <a:solidFill>
                  <a:schemeClr val="tx1"/>
                </a:solidFill>
              </a:rPr>
              <a:t> 상태의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불필요한</a:t>
            </a:r>
            <a:r>
              <a:rPr lang="ko-KR" altLang="en-US" sz="1400" dirty="0">
                <a:solidFill>
                  <a:schemeClr val="tx1"/>
                </a:solidFill>
              </a:rPr>
              <a:t> 기능 제외 </a:t>
            </a:r>
          </a:p>
        </p:txBody>
      </p:sp>
      <p:sp>
        <p:nvSpPr>
          <p:cNvPr id="59" name="타원 58"/>
          <p:cNvSpPr/>
          <p:nvPr/>
        </p:nvSpPr>
        <p:spPr>
          <a:xfrm>
            <a:off x="9259912" y="4343555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259912" y="524852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9259912" y="6211628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33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aphicFrame>
        <p:nvGraphicFramePr>
          <p:cNvPr id="109" name="표 26">
            <a:extLst>
              <a:ext uri="{FF2B5EF4-FFF2-40B4-BE49-F238E27FC236}">
                <a16:creationId xmlns:a16="http://schemas.microsoft.com/office/drawing/2014/main" id="{D4D096FA-E055-4E06-9FD4-9B4BCEBB8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148450"/>
              </p:ext>
            </p:extLst>
          </p:nvPr>
        </p:nvGraphicFramePr>
        <p:xfrm>
          <a:off x="2461053" y="1681083"/>
          <a:ext cx="6984872" cy="468680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984872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58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조작 핵심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228537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146" name="그림 145" descr="실내, 건물, 사람, 남자이(가) 표시된 사진&#10;&#10;자동 생성된 설명">
            <a:extLst>
              <a:ext uri="{FF2B5EF4-FFF2-40B4-BE49-F238E27FC236}">
                <a16:creationId xmlns:a16="http://schemas.microsoft.com/office/drawing/2014/main" id="{028362E3-7586-4531-82AF-44CA5DBAE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53" y="2152897"/>
            <a:ext cx="6984871" cy="4273782"/>
          </a:xfrm>
          <a:prstGeom prst="rect">
            <a:avLst/>
          </a:prstGeom>
        </p:spPr>
      </p:pic>
      <p:pic>
        <p:nvPicPr>
          <p:cNvPr id="159" name="그림 158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539F69D1-0605-4C16-9917-8177A63C52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95938" y1="62099" x2="96250" y2="61884"/>
                        <a14:foregroundMark x1="96563" y1="64026" x2="96771" y2="66167"/>
                        <a14:foregroundMark x1="95521" y1="61242" x2="96354" y2="69165"/>
                        <a14:foregroundMark x1="94688" y1="61670" x2="94583" y2="69807"/>
                        <a14:foregroundMark x1="94479" y1="61670" x2="94688" y2="69379"/>
                        <a14:foregroundMark x1="93646" y1="63812" x2="94271" y2="68951"/>
                        <a14:backgroundMark x1="67292" y1="20343" x2="32396" y2="22270"/>
                        <a14:backgroundMark x1="86146" y1="88437" x2="73229" y2="85439"/>
                        <a14:backgroundMark x1="80208" y1="85653" x2="84583" y2="95503"/>
                        <a14:backgroundMark x1="84583" y1="95503" x2="78333" y2="86724"/>
                        <a14:backgroundMark x1="78333" y1="86724" x2="83854" y2="99358"/>
                        <a14:backgroundMark x1="83854" y1="99358" x2="80938" y2="87580"/>
                        <a14:backgroundMark x1="80938" y1="87580" x2="81354" y2="88651"/>
                        <a14:backgroundMark x1="85521" y1="86296" x2="84583" y2="95503"/>
                        <a14:backgroundMark x1="86250" y1="84368" x2="84688" y2="94861"/>
                        <a14:backgroundMark x1="78646" y1="92934" x2="72708" y2="92719"/>
                        <a14:backgroundMark x1="72708" y1="92719" x2="72396" y2="92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66" t="58550" r="1850" b="29271"/>
          <a:stretch/>
        </p:blipFill>
        <p:spPr>
          <a:xfrm>
            <a:off x="8669839" y="4511353"/>
            <a:ext cx="566903" cy="601461"/>
          </a:xfrm>
          <a:prstGeom prst="rect">
            <a:avLst/>
          </a:prstGeom>
        </p:spPr>
      </p:pic>
      <p:pic>
        <p:nvPicPr>
          <p:cNvPr id="184" name="그림 183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37CE56F7-1E7D-4DFC-B49E-59AE840F18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85000" y1="87794" x2="84792" y2="89293"/>
                        <a14:foregroundMark x1="85625" y1="87366" x2="85729" y2="89079"/>
                        <a14:foregroundMark x1="85729" y1="86938" x2="86250" y2="89936"/>
                        <a14:foregroundMark x1="85938" y1="86081" x2="84896" y2="91863"/>
                        <a14:foregroundMark x1="84792" y1="86081" x2="82500" y2="92505"/>
                        <a14:backgroundMark x1="67292" y1="20343" x2="32396" y2="22270"/>
                        <a14:backgroundMark x1="96146" y1="65525" x2="94271" y2="62955"/>
                        <a14:backgroundMark x1="95833" y1="64882" x2="96771" y2="64454"/>
                        <a14:backgroundMark x1="96771" y1="63383" x2="92813" y2="68308"/>
                        <a14:backgroundMark x1="95729" y1="63169" x2="95625" y2="66809"/>
                        <a14:backgroundMark x1="96563" y1="61456" x2="96250" y2="64882"/>
                        <a14:backgroundMark x1="79167" y1="87152" x2="78229" y2="90364"/>
                        <a14:backgroundMark x1="79063" y1="88651" x2="76667" y2="94647"/>
                        <a14:backgroundMark x1="79583" y1="92291" x2="78958" y2="92934"/>
                        <a14:backgroundMark x1="79688" y1="86296" x2="79063" y2="86724"/>
                        <a14:backgroundMark x1="79688" y1="87366" x2="78333" y2="87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82" t="82275" r="12563" b="4673"/>
          <a:stretch/>
        </p:blipFill>
        <p:spPr>
          <a:xfrm>
            <a:off x="8174298" y="5237425"/>
            <a:ext cx="614270" cy="644098"/>
          </a:xfrm>
          <a:prstGeom prst="rect">
            <a:avLst/>
          </a:prstGeom>
        </p:spPr>
      </p:pic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EE776C8-0188-4FEB-A641-88D9FE01E5F1}"/>
              </a:ext>
            </a:extLst>
          </p:cNvPr>
          <p:cNvGrpSpPr/>
          <p:nvPr/>
        </p:nvGrpSpPr>
        <p:grpSpPr>
          <a:xfrm>
            <a:off x="2717859" y="3781798"/>
            <a:ext cx="740359" cy="660462"/>
            <a:chOff x="709852" y="2877548"/>
            <a:chExt cx="761250" cy="740037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AC943E5-D0C6-4B02-8B0E-993E5F8197B9}"/>
                </a:ext>
              </a:extLst>
            </p:cNvPr>
            <p:cNvSpPr/>
            <p:nvPr/>
          </p:nvSpPr>
          <p:spPr>
            <a:xfrm>
              <a:off x="709852" y="2877548"/>
              <a:ext cx="761250" cy="7400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81AB0F48-4F2C-4A59-85CD-15710DA7CCD7}"/>
                </a:ext>
              </a:extLst>
            </p:cNvPr>
            <p:cNvGrpSpPr/>
            <p:nvPr/>
          </p:nvGrpSpPr>
          <p:grpSpPr>
            <a:xfrm rot="12819565">
              <a:off x="772916" y="3161633"/>
              <a:ext cx="624027" cy="171866"/>
              <a:chOff x="1092820" y="2765502"/>
              <a:chExt cx="869795" cy="187782"/>
            </a:xfrm>
          </p:grpSpPr>
          <p:sp>
            <p:nvSpPr>
              <p:cNvPr id="199" name="순서도: 지연 198">
                <a:extLst>
                  <a:ext uri="{FF2B5EF4-FFF2-40B4-BE49-F238E27FC236}">
                    <a16:creationId xmlns:a16="http://schemas.microsoft.com/office/drawing/2014/main" id="{8541F68C-78C2-4162-A077-59E4328A53AE}"/>
                  </a:ext>
                </a:extLst>
              </p:cNvPr>
              <p:cNvSpPr/>
              <p:nvPr/>
            </p:nvSpPr>
            <p:spPr>
              <a:xfrm>
                <a:off x="1092820" y="2765502"/>
                <a:ext cx="869795" cy="187782"/>
              </a:xfrm>
              <a:prstGeom prst="flowChartDelay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385BB3D4-D669-4137-835E-AD0D5CDED623}"/>
                  </a:ext>
                </a:extLst>
              </p:cNvPr>
              <p:cNvSpPr/>
              <p:nvPr/>
            </p:nvSpPr>
            <p:spPr>
              <a:xfrm>
                <a:off x="1152293" y="2765502"/>
                <a:ext cx="394009" cy="18777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3" name="그림 202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07887157-9850-41CF-A4EF-94042AF45D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79167" y1="88009" x2="78831" y2="89293"/>
                        <a14:foregroundMark x1="79082" y1="91863" x2="79167" y2="92505"/>
                        <a14:foregroundMark x1="78542" y1="87794" x2="78741" y2="89293"/>
                        <a14:foregroundMark x1="79688" y1="89079" x2="79896" y2="88009"/>
                        <a14:foregroundMark x1="79271" y1="86938" x2="77188" y2="86510"/>
                        <a14:foregroundMark x1="76755" y1="90476" x2="76978" y2="91323"/>
                        <a14:foregroundMark x1="77396" y1="87794" x2="79271" y2="93576"/>
                        <a14:foregroundMark x1="76979" y1="87794" x2="76563" y2="94218"/>
                        <a14:foregroundMark x1="76771" y1="86938" x2="76458" y2="91435"/>
                        <a14:backgroundMark x1="67292" y1="20343" x2="32396" y2="22270"/>
                        <a14:backgroundMark x1="96042" y1="61028" x2="98125" y2="76017"/>
                        <a14:backgroundMark x1="98125" y1="76017" x2="97917" y2="59315"/>
                        <a14:backgroundMark x1="97917" y1="59315" x2="92813" y2="65953"/>
                        <a14:backgroundMark x1="92813" y1="65953" x2="95938" y2="65525"/>
                        <a14:backgroundMark x1="97083" y1="63383" x2="96458" y2="69165"/>
                        <a14:backgroundMark x1="84063" y1="86724" x2="85625" y2="87366"/>
                        <a14:backgroundMark x1="85625" y1="88651" x2="86250" y2="87366"/>
                        <a14:backgroundMark x1="85000" y1="91863" x2="85417" y2="92934"/>
                        <a14:backgroundMark x1="85729" y1="89507" x2="84896" y2="90364"/>
                        <a14:backgroundMark x1="86146" y1="89722" x2="85625" y2="92291"/>
                        <a14:backgroundMark x1="85208" y1="89722" x2="85000" y2="92291"/>
                        <a14:backgroundMark x1="86250" y1="85653" x2="86250" y2="90364"/>
                        <a14:backgroundMark x1="85833" y1="86938" x2="85833" y2="95075"/>
                        <a14:backgroundMark x1="81875" y1="89722" x2="82500" y2="94004"/>
                        <a14:backgroundMark x1="83229" y1="90364" x2="82917" y2="94861"/>
                        <a14:backgroundMark x1="78750" y1="95931" x2="77813" y2="95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10" t="84981" r="18591" b="3133"/>
          <a:stretch/>
        </p:blipFill>
        <p:spPr>
          <a:xfrm>
            <a:off x="7336425" y="5774598"/>
            <a:ext cx="642407" cy="619144"/>
          </a:xfrm>
          <a:prstGeom prst="rect">
            <a:avLst/>
          </a:prstGeom>
        </p:spPr>
      </p:pic>
      <p:sp>
        <p:nvSpPr>
          <p:cNvPr id="88" name="말풍선: 모서리가 둥근 사각형 87">
            <a:extLst>
              <a:ext uri="{FF2B5EF4-FFF2-40B4-BE49-F238E27FC236}">
                <a16:creationId xmlns:a16="http://schemas.microsoft.com/office/drawing/2014/main" id="{41FBB44D-59EE-4D8E-8597-A1D395488214}"/>
              </a:ext>
            </a:extLst>
          </p:cNvPr>
          <p:cNvSpPr/>
          <p:nvPr/>
        </p:nvSpPr>
        <p:spPr>
          <a:xfrm>
            <a:off x="9799725" y="4343154"/>
            <a:ext cx="2346634" cy="979344"/>
          </a:xfrm>
          <a:prstGeom prst="wedgeRoundRectCallout">
            <a:avLst>
              <a:gd name="adj1" fmla="val -68746"/>
              <a:gd name="adj2" fmla="val 4140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화면 회전 영역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화면 회전 터치 영역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범위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일 경우에도 </a:t>
            </a:r>
            <a:r>
              <a:rPr lang="ko-KR" altLang="en-US" sz="1000" b="1" dirty="0">
                <a:solidFill>
                  <a:srgbClr val="FF0000"/>
                </a:solidFill>
              </a:rPr>
              <a:t>동일</a:t>
            </a:r>
            <a:r>
              <a:rPr lang="ko-KR" altLang="en-US" sz="1000" dirty="0">
                <a:solidFill>
                  <a:schemeClr val="tx1"/>
                </a:solidFill>
              </a:rPr>
              <a:t> 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274172-EF2E-475D-938E-771A3C4CEA4D}"/>
              </a:ext>
            </a:extLst>
          </p:cNvPr>
          <p:cNvSpPr/>
          <p:nvPr/>
        </p:nvSpPr>
        <p:spPr>
          <a:xfrm>
            <a:off x="6158653" y="2336259"/>
            <a:ext cx="3139826" cy="401379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7689186-09AB-4190-98B5-1A46BC2AF04F}"/>
              </a:ext>
            </a:extLst>
          </p:cNvPr>
          <p:cNvGrpSpPr/>
          <p:nvPr/>
        </p:nvGrpSpPr>
        <p:grpSpPr>
          <a:xfrm>
            <a:off x="7710026" y="3904019"/>
            <a:ext cx="726960" cy="630179"/>
            <a:chOff x="6205465" y="3958730"/>
            <a:chExt cx="761250" cy="740037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B8BE5F3-1042-4828-BC89-293140B41E1D}"/>
                </a:ext>
              </a:extLst>
            </p:cNvPr>
            <p:cNvSpPr/>
            <p:nvPr/>
          </p:nvSpPr>
          <p:spPr>
            <a:xfrm>
              <a:off x="6205465" y="3958730"/>
              <a:ext cx="761250" cy="7400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FA66A6D-187E-46FB-AEF9-49C068AC60F1}"/>
                </a:ext>
              </a:extLst>
            </p:cNvPr>
            <p:cNvSpPr/>
            <p:nvPr/>
          </p:nvSpPr>
          <p:spPr>
            <a:xfrm>
              <a:off x="6390835" y="4122296"/>
              <a:ext cx="404000" cy="4147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F9D0C236-1004-43CD-8E5D-1E8271E4925A}"/>
                </a:ext>
              </a:extLst>
            </p:cNvPr>
            <p:cNvSpPr/>
            <p:nvPr/>
          </p:nvSpPr>
          <p:spPr>
            <a:xfrm>
              <a:off x="6559901" y="4289099"/>
              <a:ext cx="65505" cy="7279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D4E1645A-6D0F-4205-950E-BA0AB8004474}"/>
                </a:ext>
              </a:extLst>
            </p:cNvPr>
            <p:cNvCxnSpPr>
              <a:cxnSpLocks/>
            </p:cNvCxnSpPr>
            <p:nvPr/>
          </p:nvCxnSpPr>
          <p:spPr>
            <a:xfrm>
              <a:off x="6739709" y="4324819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2600AD6D-10AE-43FC-8D7D-10F601E0031C}"/>
                </a:ext>
              </a:extLst>
            </p:cNvPr>
            <p:cNvCxnSpPr>
              <a:cxnSpLocks/>
            </p:cNvCxnSpPr>
            <p:nvPr/>
          </p:nvCxnSpPr>
          <p:spPr>
            <a:xfrm>
              <a:off x="6323357" y="4324819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B50D-6269-4474-A65F-6102356655A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34495" y="4537050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FB8F680-5E97-4693-9C1C-5FC0DEFB19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34495" y="4122296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말풍선: 모서리가 둥근 사각형 89">
            <a:extLst>
              <a:ext uri="{FF2B5EF4-FFF2-40B4-BE49-F238E27FC236}">
                <a16:creationId xmlns:a16="http://schemas.microsoft.com/office/drawing/2014/main" id="{5FCF6CAF-7EBF-4DD8-A260-C97DCEC6778C}"/>
              </a:ext>
            </a:extLst>
          </p:cNvPr>
          <p:cNvSpPr/>
          <p:nvPr/>
        </p:nvSpPr>
        <p:spPr>
          <a:xfrm>
            <a:off x="9595175" y="1927631"/>
            <a:ext cx="2473550" cy="1986713"/>
          </a:xfrm>
          <a:prstGeom prst="wedgeRoundRectCallout">
            <a:avLst>
              <a:gd name="adj1" fmla="val -95591"/>
              <a:gd name="adj2" fmla="val 5207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줌 클릭 버튼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터치 시 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활성화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놓을 시 줌</a:t>
            </a:r>
            <a:r>
              <a:rPr lang="en-US" altLang="ko-KR" sz="1000" dirty="0">
                <a:solidFill>
                  <a:schemeClr val="tx1"/>
                </a:solidFill>
              </a:rPr>
              <a:t> Off </a:t>
            </a:r>
            <a:r>
              <a:rPr lang="ko-KR" altLang="en-US" sz="1000" dirty="0">
                <a:solidFill>
                  <a:schemeClr val="tx1"/>
                </a:solidFill>
              </a:rPr>
              <a:t>전환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</a:rPr>
              <a:t>발사 후 아래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b="1" dirty="0">
                <a:solidFill>
                  <a:srgbClr val="FF0000"/>
                </a:solidFill>
              </a:rPr>
              <a:t>예시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와 같은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              디자인으로 쿨타임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accent6"/>
                </a:solidFill>
              </a:rPr>
              <a:t>                 //</a:t>
            </a:r>
            <a:r>
              <a:rPr lang="ko-KR" altLang="en-US" sz="1000" dirty="0">
                <a:solidFill>
                  <a:schemeClr val="accent6"/>
                </a:solidFill>
              </a:rPr>
              <a:t>한바퀴 회전 형식</a:t>
            </a:r>
            <a:endParaRPr lang="en-US" altLang="ko-KR" sz="1000" dirty="0">
              <a:solidFill>
                <a:schemeClr val="accent6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16647" y="4955072"/>
            <a:ext cx="1493206" cy="782407"/>
            <a:chOff x="2600241" y="4816653"/>
            <a:chExt cx="1684109" cy="883471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E3647CF-3C4A-4332-A0A3-507A6D84F29D}"/>
                </a:ext>
              </a:extLst>
            </p:cNvPr>
            <p:cNvSpPr/>
            <p:nvPr/>
          </p:nvSpPr>
          <p:spPr>
            <a:xfrm>
              <a:off x="2600241" y="4816653"/>
              <a:ext cx="1684109" cy="883471"/>
            </a:xfrm>
            <a:prstGeom prst="rect">
              <a:avLst/>
            </a:prstGeom>
            <a:solidFill>
              <a:srgbClr val="FFD3D3">
                <a:alpha val="38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297BC9AC-A9CC-4C83-88FA-C56B79BAD228}"/>
                </a:ext>
              </a:extLst>
            </p:cNvPr>
            <p:cNvGrpSpPr/>
            <p:nvPr/>
          </p:nvGrpSpPr>
          <p:grpSpPr>
            <a:xfrm>
              <a:off x="2675992" y="4888371"/>
              <a:ext cx="1560400" cy="740038"/>
              <a:chOff x="712095" y="5120219"/>
              <a:chExt cx="1560400" cy="740038"/>
            </a:xfrm>
          </p:grpSpPr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25968AB0-74BA-422D-9148-CEABEEA5223F}"/>
                  </a:ext>
                </a:extLst>
              </p:cNvPr>
              <p:cNvSpPr/>
              <p:nvPr/>
            </p:nvSpPr>
            <p:spPr>
              <a:xfrm>
                <a:off x="712095" y="5120220"/>
                <a:ext cx="761250" cy="74003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←</a:t>
                </a: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5B1B61EA-EE7D-47AF-91AC-F1C8A1C750AA}"/>
                  </a:ext>
                </a:extLst>
              </p:cNvPr>
              <p:cNvSpPr/>
              <p:nvPr/>
            </p:nvSpPr>
            <p:spPr>
              <a:xfrm>
                <a:off x="1511245" y="5120219"/>
                <a:ext cx="761250" cy="74003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→</a:t>
                </a:r>
              </a:p>
            </p:txBody>
          </p:sp>
        </p:grpSp>
      </p:grp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B8CDDEFB-0112-40FF-ACA1-09E920268509}"/>
              </a:ext>
            </a:extLst>
          </p:cNvPr>
          <p:cNvSpPr/>
          <p:nvPr/>
        </p:nvSpPr>
        <p:spPr>
          <a:xfrm>
            <a:off x="302522" y="4343154"/>
            <a:ext cx="1925678" cy="1330813"/>
          </a:xfrm>
          <a:prstGeom prst="wedgeRoundRectCallout">
            <a:avLst>
              <a:gd name="adj1" fmla="val 78099"/>
              <a:gd name="adj2" fmla="val 2600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조작키 이동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b="1" dirty="0">
                <a:solidFill>
                  <a:srgbClr val="FF0000"/>
                </a:solidFill>
              </a:rPr>
              <a:t>기획 의도</a:t>
            </a:r>
            <a:r>
              <a:rPr lang="ko-KR" altLang="en-US" sz="1000" dirty="0">
                <a:solidFill>
                  <a:schemeClr val="tx1"/>
                </a:solidFill>
              </a:rPr>
              <a:t>의 따라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  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우로만 이동</a:t>
            </a:r>
            <a:endParaRPr lang="en-US" altLang="ko-KR" sz="13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 </a:t>
            </a:r>
            <a:r>
              <a:rPr lang="ko-KR" altLang="en-US" sz="1000" dirty="0">
                <a:solidFill>
                  <a:schemeClr val="tx1"/>
                </a:solidFill>
              </a:rPr>
              <a:t>일 시에도 </a:t>
            </a:r>
            <a:r>
              <a:rPr lang="ko-KR" altLang="en-US" sz="1000" b="1" dirty="0">
                <a:solidFill>
                  <a:srgbClr val="FF0000"/>
                </a:solidFill>
              </a:rPr>
              <a:t>활성화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08" name="말풍선: 모서리가 둥근 사각형 207">
            <a:extLst>
              <a:ext uri="{FF2B5EF4-FFF2-40B4-BE49-F238E27FC236}">
                <a16:creationId xmlns:a16="http://schemas.microsoft.com/office/drawing/2014/main" id="{95B1D10B-7FF6-4924-9EC8-EA52A87744D5}"/>
              </a:ext>
            </a:extLst>
          </p:cNvPr>
          <p:cNvSpPr/>
          <p:nvPr/>
        </p:nvSpPr>
        <p:spPr>
          <a:xfrm>
            <a:off x="238543" y="2320614"/>
            <a:ext cx="1993928" cy="1293854"/>
          </a:xfrm>
          <a:prstGeom prst="wedgeRoundRectCallout">
            <a:avLst>
              <a:gd name="adj1" fmla="val 70526"/>
              <a:gd name="adj2" fmla="val 7794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일제 사격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줌 없이 바로 사격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줌에 비해 </a:t>
            </a:r>
            <a:r>
              <a:rPr lang="ko-KR" altLang="en-US" sz="1000" b="1" dirty="0">
                <a:solidFill>
                  <a:srgbClr val="FF0000"/>
                </a:solidFill>
              </a:rPr>
              <a:t>명중률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↓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일 시 </a:t>
            </a:r>
            <a:r>
              <a:rPr lang="ko-KR" altLang="en-US" sz="1000" b="1" dirty="0">
                <a:solidFill>
                  <a:srgbClr val="FF0000"/>
                </a:solidFill>
              </a:rPr>
              <a:t>비활성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01889C7-25A4-4D59-986C-023E6462321F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9C69237C-B908-4673-AF22-1CBB1CACF058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38682B5-8C9F-4038-9439-871CDD9D0C3E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A3FE699F-67D5-4854-ABB2-8A02C591019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C33A3B9C-713B-491A-9D34-CE737CC516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E64705C1-D004-421A-BA42-4B60D38D98BE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4FE8EE03-3A2D-4F95-89DC-DA827A723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966B5E8C-EFA8-4BA5-B7B5-4F3DA5C8D6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53081C70-A51D-454F-9B93-CDB59DB5DE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3E6C0760-3EC3-493D-9ADB-C2D1BE08D5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2B746AFA-A81B-4A15-81F3-A62D29E2E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D00212EE-F515-434A-A163-6C26B45DB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3A88A805-0CA6-4045-AEA9-A1D5A39799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7BC376B4-9ED6-43CF-B4C2-B37B88164D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602C3E7E-0796-4BD8-88DE-A4E25C25F9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C3ACB58F-E7F7-44D5-8168-38A3EA3425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865D9FB8-DE5F-4227-A41C-3361BA33CC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3" name="그룹 82">
                      <a:extLst>
                        <a:ext uri="{FF2B5EF4-FFF2-40B4-BE49-F238E27FC236}">
                          <a16:creationId xmlns:a16="http://schemas.microsoft.com/office/drawing/2014/main" id="{B339701B-383E-4DF6-8C97-C38D4EB94E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85D87BE5-CB6E-4AB3-BA85-8B160E54D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739F2D97-387E-4A78-804B-52FA60FD6E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464D2FE4-F304-4043-B30A-B34BEAA4A2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E57E91B2-69A2-4123-A7D2-0ED178968E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C9BB4CF9-AE9A-4FB4-A5DE-0414B9110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52724A4-6177-452A-9E06-EA5D05518F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DB679800-DB7C-4F9E-90A9-C04B3F458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71E4AD1A-78BB-4E10-A0DD-CD3217654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A72DD9F-0DE5-4C20-B67B-AF00CF77B28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12C955-059F-4EE9-B880-302E8C6B06AA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F56A6D-C81D-4BD2-B2F8-5279181BD30B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033E38-F3CB-4849-A01E-0BC448B8F99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91" y="3213495"/>
            <a:ext cx="682811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50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E3AC2FC-E1FC-4619-8BDD-299A41FCFB0C}"/>
              </a:ext>
            </a:extLst>
          </p:cNvPr>
          <p:cNvCxnSpPr>
            <a:cxnSpLocks/>
          </p:cNvCxnSpPr>
          <p:nvPr/>
        </p:nvCxnSpPr>
        <p:spPr>
          <a:xfrm>
            <a:off x="24247" y="2074757"/>
            <a:ext cx="12167753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824600" y="1476745"/>
            <a:ext cx="47371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이 게임을 왜 만들어야 하는가</a:t>
            </a:r>
            <a:r>
              <a:rPr lang="en-US" altLang="ko-KR" sz="2500" b="1" dirty="0"/>
              <a:t>?</a:t>
            </a:r>
            <a:endParaRPr lang="ko-KR" altLang="en-US" sz="2500" b="1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B0FB5F8-36A7-46D2-9DD8-B146B41EA6AF}"/>
              </a:ext>
            </a:extLst>
          </p:cNvPr>
          <p:cNvCxnSpPr>
            <a:cxnSpLocks/>
          </p:cNvCxnSpPr>
          <p:nvPr/>
        </p:nvCxnSpPr>
        <p:spPr>
          <a:xfrm>
            <a:off x="12338" y="4620324"/>
            <a:ext cx="12167753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4CE9B4-CA06-4AF6-9682-18ED3462A83C}"/>
              </a:ext>
            </a:extLst>
          </p:cNvPr>
          <p:cNvSpPr txBox="1"/>
          <p:nvPr/>
        </p:nvSpPr>
        <p:spPr>
          <a:xfrm>
            <a:off x="846029" y="4068993"/>
            <a:ext cx="1467068" cy="508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b="1" dirty="0"/>
              <a:t>기대효과</a:t>
            </a:r>
          </a:p>
        </p:txBody>
      </p:sp>
      <p:pic>
        <p:nvPicPr>
          <p:cNvPr id="6" name="그림 5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0" y="1427204"/>
            <a:ext cx="735179" cy="556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0C3DD-7F70-4B2A-8D43-B76BB824C4B6}"/>
              </a:ext>
            </a:extLst>
          </p:cNvPr>
          <p:cNvSpPr txBox="1"/>
          <p:nvPr/>
        </p:nvSpPr>
        <p:spPr>
          <a:xfrm>
            <a:off x="204880" y="2543175"/>
            <a:ext cx="184731" cy="391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ko-KR" altLang="en-US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167BDC-2170-4F82-92ED-CD3FAC732350}"/>
              </a:ext>
            </a:extLst>
          </p:cNvPr>
          <p:cNvCxnSpPr>
            <a:cxnSpLocks/>
          </p:cNvCxnSpPr>
          <p:nvPr/>
        </p:nvCxnSpPr>
        <p:spPr>
          <a:xfrm>
            <a:off x="-12338" y="3750469"/>
            <a:ext cx="9131880" cy="0"/>
          </a:xfrm>
          <a:prstGeom prst="line">
            <a:avLst/>
          </a:prstGeom>
          <a:ln w="2540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56D8FA-7EDD-4F1E-99F8-02512816F707}"/>
              </a:ext>
            </a:extLst>
          </p:cNvPr>
          <p:cNvGrpSpPr/>
          <p:nvPr/>
        </p:nvGrpSpPr>
        <p:grpSpPr>
          <a:xfrm>
            <a:off x="389611" y="2346813"/>
            <a:ext cx="593938" cy="1697136"/>
            <a:chOff x="527631" y="2346813"/>
            <a:chExt cx="593938" cy="1697136"/>
          </a:xfrm>
        </p:grpSpPr>
        <p:sp>
          <p:nvSpPr>
            <p:cNvPr id="17" name="원형: 비어 있음 16">
              <a:extLst>
                <a:ext uri="{FF2B5EF4-FFF2-40B4-BE49-F238E27FC236}">
                  <a16:creationId xmlns:a16="http://schemas.microsoft.com/office/drawing/2014/main" id="{50B2CE15-BEA2-43EC-87AB-4F695A3BE29C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CB00ED-D7AC-49BE-A1FF-9AE9707D0959}"/>
                </a:ext>
              </a:extLst>
            </p:cNvPr>
            <p:cNvCxnSpPr>
              <a:stCxn id="17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79AE4C2-CF6B-44F2-9619-EE43DFFF2617}"/>
              </a:ext>
            </a:extLst>
          </p:cNvPr>
          <p:cNvSpPr txBox="1"/>
          <p:nvPr/>
        </p:nvSpPr>
        <p:spPr>
          <a:xfrm>
            <a:off x="700865" y="2275774"/>
            <a:ext cx="1896673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1.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FPS</a:t>
            </a:r>
            <a:r>
              <a:rPr lang="ko-KR" altLang="en-US" sz="1200" b="1" dirty="0"/>
              <a:t> 개발을 한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경험이 있기 때문에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효율적인 개발이 가능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(20</a:t>
            </a:r>
            <a:r>
              <a:rPr lang="ko-KR" altLang="en-US" sz="1200" b="1" dirty="0"/>
              <a:t>인조 좀비</a:t>
            </a:r>
            <a:r>
              <a:rPr lang="en-US" altLang="ko-KR" sz="1200" b="1" dirty="0"/>
              <a:t>.Unity)</a:t>
            </a:r>
            <a:endParaRPr lang="ko-KR" altLang="en-US" sz="1200" b="1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1CD5981-649E-422B-B836-2782C85C2C03}"/>
              </a:ext>
            </a:extLst>
          </p:cNvPr>
          <p:cNvGrpSpPr/>
          <p:nvPr/>
        </p:nvGrpSpPr>
        <p:grpSpPr>
          <a:xfrm>
            <a:off x="2648406" y="2346813"/>
            <a:ext cx="593938" cy="1697136"/>
            <a:chOff x="527631" y="2346813"/>
            <a:chExt cx="593938" cy="1697136"/>
          </a:xfrm>
        </p:grpSpPr>
        <p:sp>
          <p:nvSpPr>
            <p:cNvPr id="84" name="원형: 비어 있음 83">
              <a:extLst>
                <a:ext uri="{FF2B5EF4-FFF2-40B4-BE49-F238E27FC236}">
                  <a16:creationId xmlns:a16="http://schemas.microsoft.com/office/drawing/2014/main" id="{C90108F8-E73C-4095-996C-12EB68B0ECD8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C874E41-4627-4736-A67E-D71E809EB74D}"/>
                </a:ext>
              </a:extLst>
            </p:cNvPr>
            <p:cNvCxnSpPr>
              <a:stCxn id="84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23D4BF1-6A92-43C6-8482-5294FEAC80C4}"/>
              </a:ext>
            </a:extLst>
          </p:cNvPr>
          <p:cNvSpPr txBox="1"/>
          <p:nvPr/>
        </p:nvSpPr>
        <p:spPr>
          <a:xfrm>
            <a:off x="2955912" y="2275774"/>
            <a:ext cx="1797287" cy="1012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2.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단순한 </a:t>
            </a:r>
            <a:r>
              <a:rPr lang="en-US" altLang="ko-KR" sz="1200" b="1" dirty="0"/>
              <a:t>FPS</a:t>
            </a:r>
            <a:r>
              <a:rPr lang="ko-KR" altLang="en-US" sz="1200" b="1" dirty="0"/>
              <a:t>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즐기는 유저들에게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쉽게 다가갈 수 있음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endParaRPr lang="en-US" altLang="ko-KR" sz="1200" b="1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C2A4EED-E720-45CC-BC24-628808ACD6AD}"/>
              </a:ext>
            </a:extLst>
          </p:cNvPr>
          <p:cNvGrpSpPr/>
          <p:nvPr/>
        </p:nvGrpSpPr>
        <p:grpSpPr>
          <a:xfrm>
            <a:off x="5151532" y="2346813"/>
            <a:ext cx="593938" cy="1697136"/>
            <a:chOff x="527631" y="2346813"/>
            <a:chExt cx="593938" cy="1697136"/>
          </a:xfrm>
        </p:grpSpPr>
        <p:sp>
          <p:nvSpPr>
            <p:cNvPr id="88" name="원형: 비어 있음 87">
              <a:extLst>
                <a:ext uri="{FF2B5EF4-FFF2-40B4-BE49-F238E27FC236}">
                  <a16:creationId xmlns:a16="http://schemas.microsoft.com/office/drawing/2014/main" id="{A43F9BDF-66A9-44A6-AB9D-FE97DDA570AD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1732B99-0F56-4F0F-A45B-53A6F00D0996}"/>
                </a:ext>
              </a:extLst>
            </p:cNvPr>
            <p:cNvCxnSpPr>
              <a:stCxn id="88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FE261DD-9AED-411E-A35E-3F189C4179F9}"/>
              </a:ext>
            </a:extLst>
          </p:cNvPr>
          <p:cNvSpPr txBox="1"/>
          <p:nvPr/>
        </p:nvSpPr>
        <p:spPr>
          <a:xfrm>
            <a:off x="5467126" y="2275774"/>
            <a:ext cx="23118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3.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다양한 모드를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즐길 수 있는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컨텐츠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확장성이 넓음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Ex)</a:t>
            </a:r>
            <a:r>
              <a:rPr lang="ko-KR" altLang="en-US" sz="1200" b="1" dirty="0"/>
              <a:t>랭크 모드</a:t>
            </a:r>
            <a:r>
              <a:rPr lang="en-US" altLang="ko-KR" sz="1200" b="1" dirty="0"/>
              <a:t>, 3vs3 </a:t>
            </a:r>
            <a:r>
              <a:rPr lang="ko-KR" altLang="en-US" sz="1200" b="1" dirty="0"/>
              <a:t>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깃발 뺏기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왕대두 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스토리 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endParaRPr lang="en-US" altLang="ko-KR" sz="1200" b="1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BC4BB0-748E-4506-AAEE-CA59789047A2}"/>
              </a:ext>
            </a:extLst>
          </p:cNvPr>
          <p:cNvGrpSpPr/>
          <p:nvPr/>
        </p:nvGrpSpPr>
        <p:grpSpPr>
          <a:xfrm>
            <a:off x="7727482" y="2346813"/>
            <a:ext cx="593938" cy="1697136"/>
            <a:chOff x="527631" y="2346813"/>
            <a:chExt cx="593938" cy="1697136"/>
          </a:xfrm>
        </p:grpSpPr>
        <p:sp>
          <p:nvSpPr>
            <p:cNvPr id="92" name="원형: 비어 있음 91">
              <a:extLst>
                <a:ext uri="{FF2B5EF4-FFF2-40B4-BE49-F238E27FC236}">
                  <a16:creationId xmlns:a16="http://schemas.microsoft.com/office/drawing/2014/main" id="{B0572C7F-AA0D-437C-A05F-EA777193E76A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D372F91-95CB-4BB9-ACCA-60A3464BC2C2}"/>
                </a:ext>
              </a:extLst>
            </p:cNvPr>
            <p:cNvCxnSpPr>
              <a:stCxn id="92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6AE21B1-10A2-49B5-A0B0-B607B8054DAB}"/>
              </a:ext>
            </a:extLst>
          </p:cNvPr>
          <p:cNvSpPr txBox="1"/>
          <p:nvPr/>
        </p:nvSpPr>
        <p:spPr>
          <a:xfrm>
            <a:off x="8038739" y="2275774"/>
            <a:ext cx="223811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4.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신규 코스튬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총기 스킨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맵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컨텐츠를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추가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매출을 얻을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있음</a:t>
            </a:r>
            <a:endParaRPr lang="en-US" altLang="ko-KR" sz="1200" b="1" dirty="0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80DEDE9-1784-4B8F-AA58-D058E1225F27}"/>
              </a:ext>
            </a:extLst>
          </p:cNvPr>
          <p:cNvCxnSpPr>
            <a:cxnSpLocks/>
          </p:cNvCxnSpPr>
          <p:nvPr/>
        </p:nvCxnSpPr>
        <p:spPr>
          <a:xfrm>
            <a:off x="-12338" y="6357957"/>
            <a:ext cx="9131880" cy="0"/>
          </a:xfrm>
          <a:prstGeom prst="line">
            <a:avLst/>
          </a:prstGeom>
          <a:ln w="2540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C36060D-1AB3-44DA-8B88-85941A39C5B9}"/>
              </a:ext>
            </a:extLst>
          </p:cNvPr>
          <p:cNvGrpSpPr/>
          <p:nvPr/>
        </p:nvGrpSpPr>
        <p:grpSpPr>
          <a:xfrm>
            <a:off x="389611" y="4954301"/>
            <a:ext cx="593938" cy="1697136"/>
            <a:chOff x="527631" y="2346813"/>
            <a:chExt cx="593938" cy="1697136"/>
          </a:xfrm>
        </p:grpSpPr>
        <p:sp>
          <p:nvSpPr>
            <p:cNvPr id="97" name="원형: 비어 있음 96">
              <a:extLst>
                <a:ext uri="{FF2B5EF4-FFF2-40B4-BE49-F238E27FC236}">
                  <a16:creationId xmlns:a16="http://schemas.microsoft.com/office/drawing/2014/main" id="{DD43B06E-8E78-4B0C-BC4E-FDC86B8BB36F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367E6EBF-5318-4557-B26A-7C99F86FF909}"/>
                </a:ext>
              </a:extLst>
            </p:cNvPr>
            <p:cNvCxnSpPr>
              <a:stCxn id="97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C3F6AF9A-5141-4F3F-984E-B72E73DB67E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2" y="4023611"/>
            <a:ext cx="669618" cy="58920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381DD55-4EDE-4B84-90C5-1ABBB4B41510}"/>
              </a:ext>
            </a:extLst>
          </p:cNvPr>
          <p:cNvSpPr txBox="1"/>
          <p:nvPr/>
        </p:nvSpPr>
        <p:spPr>
          <a:xfrm>
            <a:off x="700865" y="4872866"/>
            <a:ext cx="225895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20000"/>
              </a:lnSpc>
              <a:buAutoNum type="arabicPeriod"/>
            </a:pPr>
            <a:r>
              <a:rPr lang="ko-KR" altLang="en-US" sz="1200" b="1" dirty="0"/>
              <a:t>게임 개발 능력 증진과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ko-KR" altLang="en-US" sz="1200" b="1" dirty="0"/>
              <a:t>    주기적인 컨텐츠 업데이트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등의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추가 개발로 게임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운영의 안정성이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높아짐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4B9823A-9E75-457D-8A83-BCAE3B53E667}"/>
              </a:ext>
            </a:extLst>
          </p:cNvPr>
          <p:cNvGrpSpPr/>
          <p:nvPr/>
        </p:nvGrpSpPr>
        <p:grpSpPr>
          <a:xfrm>
            <a:off x="2648406" y="4967917"/>
            <a:ext cx="593938" cy="1697136"/>
            <a:chOff x="527631" y="2346813"/>
            <a:chExt cx="593938" cy="1697136"/>
          </a:xfrm>
        </p:grpSpPr>
        <p:sp>
          <p:nvSpPr>
            <p:cNvPr id="105" name="원형: 비어 있음 104">
              <a:extLst>
                <a:ext uri="{FF2B5EF4-FFF2-40B4-BE49-F238E27FC236}">
                  <a16:creationId xmlns:a16="http://schemas.microsoft.com/office/drawing/2014/main" id="{96D39BA1-4779-4E15-A2DB-E5F2F95D0BA9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256658E-BECF-4C8B-8FBB-F2C2ED9AC44C}"/>
                </a:ext>
              </a:extLst>
            </p:cNvPr>
            <p:cNvCxnSpPr>
              <a:stCxn id="105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29A447E-1670-4149-B73D-3623A0DFAA4A}"/>
              </a:ext>
            </a:extLst>
          </p:cNvPr>
          <p:cNvSpPr txBox="1"/>
          <p:nvPr/>
        </p:nvSpPr>
        <p:spPr>
          <a:xfrm>
            <a:off x="2955912" y="4896878"/>
            <a:ext cx="2258952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2.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방식을 적용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함으로써 진입장벽이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비교적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낮아 신규 유저들은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쉽게 다가올 수 있음</a:t>
            </a:r>
            <a:endParaRPr lang="en-US" altLang="ko-KR" sz="1200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C754CC3-87CF-4A4B-89B0-A543ACB4DF79}"/>
              </a:ext>
            </a:extLst>
          </p:cNvPr>
          <p:cNvGrpSpPr/>
          <p:nvPr/>
        </p:nvGrpSpPr>
        <p:grpSpPr>
          <a:xfrm>
            <a:off x="5151532" y="4943905"/>
            <a:ext cx="593938" cy="1697136"/>
            <a:chOff x="527631" y="2346813"/>
            <a:chExt cx="593938" cy="1697136"/>
          </a:xfrm>
        </p:grpSpPr>
        <p:sp>
          <p:nvSpPr>
            <p:cNvPr id="114" name="원형: 비어 있음 113">
              <a:extLst>
                <a:ext uri="{FF2B5EF4-FFF2-40B4-BE49-F238E27FC236}">
                  <a16:creationId xmlns:a16="http://schemas.microsoft.com/office/drawing/2014/main" id="{5527282B-D0D8-4901-ABB1-1B5D610F76AE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9D352D3D-9EFF-4EDE-A38C-0E683F3995AA}"/>
                </a:ext>
              </a:extLst>
            </p:cNvPr>
            <p:cNvCxnSpPr>
              <a:stCxn id="114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B1A13E6-E77B-4DBF-BED4-75984C5C0DFA}"/>
              </a:ext>
            </a:extLst>
          </p:cNvPr>
          <p:cNvSpPr txBox="1"/>
          <p:nvPr/>
        </p:nvSpPr>
        <p:spPr>
          <a:xfrm>
            <a:off x="5467126" y="4872866"/>
            <a:ext cx="2358338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3.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컨텐츠를 출시함으로서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다양한 이벤트를 부가적으로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ko-KR" altLang="en-US" sz="1200" b="1" dirty="0"/>
              <a:t>    기획 및 적용 가능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Ex) </a:t>
            </a:r>
            <a:r>
              <a:rPr lang="ko-KR" altLang="en-US" sz="1200" b="1" dirty="0"/>
              <a:t>출석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빙고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뽑기 등</a:t>
            </a:r>
            <a:endParaRPr lang="en-US" altLang="ko-KR" sz="1200" b="1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E7D974B6-2ED7-4F4D-945C-9C7A5BD15CA7}"/>
              </a:ext>
            </a:extLst>
          </p:cNvPr>
          <p:cNvGrpSpPr/>
          <p:nvPr/>
        </p:nvGrpSpPr>
        <p:grpSpPr>
          <a:xfrm>
            <a:off x="7727482" y="4943905"/>
            <a:ext cx="593938" cy="1697136"/>
            <a:chOff x="527631" y="2346813"/>
            <a:chExt cx="593938" cy="1697136"/>
          </a:xfrm>
        </p:grpSpPr>
        <p:sp>
          <p:nvSpPr>
            <p:cNvPr id="123" name="원형: 비어 있음 122">
              <a:extLst>
                <a:ext uri="{FF2B5EF4-FFF2-40B4-BE49-F238E27FC236}">
                  <a16:creationId xmlns:a16="http://schemas.microsoft.com/office/drawing/2014/main" id="{F8817DEA-721E-4FFB-82E0-546C71A5A85A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9FF28BB8-8F84-44DE-A80E-4135D17EFD6C}"/>
                </a:ext>
              </a:extLst>
            </p:cNvPr>
            <p:cNvCxnSpPr>
              <a:stCxn id="123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EED589B0-EA63-4F5D-9CC5-00DBA23D736A}"/>
              </a:ext>
            </a:extLst>
          </p:cNvPr>
          <p:cNvSpPr txBox="1"/>
          <p:nvPr/>
        </p:nvSpPr>
        <p:spPr>
          <a:xfrm>
            <a:off x="8038739" y="4872866"/>
            <a:ext cx="2675732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4.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코스튬을 획득할 수 있는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기간제 이벤트와 소액으로도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즐길 수 있는 과금 유도 패키지를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추가하여 매출이 상승함</a:t>
            </a:r>
            <a:endParaRPr lang="en-US" altLang="ko-KR" sz="1200" b="1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3DC189B-E522-4B84-B529-ECFB4E9DCF4A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B267D8E-826F-4FD1-98B3-88540C979EF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316AFBD2-EFC0-4B6F-89F0-03599B8B85B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80204B29-A34A-4AE3-9102-1E957DD80B1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35" name="화살표: 오각형 134">
                    <a:extLst>
                      <a:ext uri="{FF2B5EF4-FFF2-40B4-BE49-F238E27FC236}">
                        <a16:creationId xmlns:a16="http://schemas.microsoft.com/office/drawing/2014/main" id="{691C1A85-898C-43A9-B026-ACF4B609D3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12061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2" name="그룹 101">
                    <a:extLst>
                      <a:ext uri="{FF2B5EF4-FFF2-40B4-BE49-F238E27FC236}">
                        <a16:creationId xmlns:a16="http://schemas.microsoft.com/office/drawing/2014/main" id="{BBE18FFE-10DC-420E-ACCF-ACF504318235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60D9D93F-CB63-4E0B-BC53-51028F5A50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 dirty="0"/>
                        <a:t>Ⅲ. </a:t>
                      </a:r>
                      <a:r>
                        <a:rPr lang="ko-KR" altLang="en-US" b="1" dirty="0"/>
                        <a:t>결론</a:t>
                      </a: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A1FECB7F-8EA4-4873-BE0A-5F61A6C0DF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0" name="직사각형 109">
                      <a:extLst>
                        <a:ext uri="{FF2B5EF4-FFF2-40B4-BE49-F238E27FC236}">
                          <a16:creationId xmlns:a16="http://schemas.microsoft.com/office/drawing/2014/main" id="{B1FC2B9A-F720-4E5D-A137-7733A46F7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41CFB8B9-F69F-4D2C-BE90-D38C483D8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E34A44BF-FA00-493C-81E6-837AE2DDA8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17" name="그룹 116">
                      <a:extLst>
                        <a:ext uri="{FF2B5EF4-FFF2-40B4-BE49-F238E27FC236}">
                          <a16:creationId xmlns:a16="http://schemas.microsoft.com/office/drawing/2014/main" id="{9F79773F-5764-42C4-B98D-74932B5828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1" name="직사각형 130">
                        <a:extLst>
                          <a:ext uri="{FF2B5EF4-FFF2-40B4-BE49-F238E27FC236}">
                            <a16:creationId xmlns:a16="http://schemas.microsoft.com/office/drawing/2014/main" id="{2936620E-4E91-40A9-86B6-EDD6B4695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9B073346-454A-44A8-8701-436D8638B2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7C0680A5-D596-4A30-8CF4-198E1CEFD0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88600B31-56A4-49E3-A65E-07CA6949BC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18" name="그룹 117">
                      <a:extLst>
                        <a:ext uri="{FF2B5EF4-FFF2-40B4-BE49-F238E27FC236}">
                          <a16:creationId xmlns:a16="http://schemas.microsoft.com/office/drawing/2014/main" id="{0E55CD6A-9745-42F9-BB2A-5DAE8FBA6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F4CA412-E276-409C-8438-F3A492175D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C7D44E9E-2E8D-41B8-B42C-F82B824A82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4CAFCA42-F260-4233-9693-A316B62F5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B0415C08-C198-485A-AD1C-E506E0A6A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1" name="직사각형 120">
                      <a:extLst>
                        <a:ext uri="{FF2B5EF4-FFF2-40B4-BE49-F238E27FC236}">
                          <a16:creationId xmlns:a16="http://schemas.microsoft.com/office/drawing/2014/main" id="{836C5A6D-FFBC-49DD-9596-9B00697E4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4A8F3472-9569-4D47-BEC3-D934E59CF3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2A51B873-28FD-4A42-A55D-074542464A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16C52F37-AD0C-412E-BE3B-C1A11A3F65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6" name="직사각형 135">
                      <a:extLst>
                        <a:ext uri="{FF2B5EF4-FFF2-40B4-BE49-F238E27FC236}">
                          <a16:creationId xmlns:a16="http://schemas.microsoft.com/office/drawing/2014/main" id="{A590A0A3-D42B-41E7-9003-57644E393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7905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BDF905C-896B-4060-AAD7-9AD99911E83E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Ⅱ. </a:t>
                  </a:r>
                  <a:r>
                    <a:rPr lang="ko-KR" altLang="en-US" sz="1700" dirty="0"/>
                    <a:t>게임 컨셉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8D46792-1DC4-4833-ADF8-B2A0CB4C64FD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5B6E4D2-3584-4D5E-A23A-0F7676CB544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B91B26-2D80-4614-8BCE-CB962DD13D9F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114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C702CB-5BCA-424B-8D4A-D48A2BBC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85" y="1173773"/>
            <a:ext cx="7432431" cy="41807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E8604A-493A-465F-942E-7ED84D000C8B}"/>
              </a:ext>
            </a:extLst>
          </p:cNvPr>
          <p:cNvSpPr/>
          <p:nvPr/>
        </p:nvSpPr>
        <p:spPr>
          <a:xfrm>
            <a:off x="2690446" y="4123592"/>
            <a:ext cx="1310054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FA4ADE-6224-446F-AE2F-4847805C3958}"/>
              </a:ext>
            </a:extLst>
          </p:cNvPr>
          <p:cNvSpPr/>
          <p:nvPr/>
        </p:nvSpPr>
        <p:spPr>
          <a:xfrm>
            <a:off x="2681654" y="526659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468772-2645-4325-B4EB-53A3ABEF8B57}"/>
              </a:ext>
            </a:extLst>
          </p:cNvPr>
          <p:cNvSpPr/>
          <p:nvPr/>
        </p:nvSpPr>
        <p:spPr>
          <a:xfrm>
            <a:off x="2611318" y="1173773"/>
            <a:ext cx="1037490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4D8D022-E8AE-4275-95EB-1838D9BC7F90}"/>
              </a:ext>
            </a:extLst>
          </p:cNvPr>
          <p:cNvSpPr/>
          <p:nvPr/>
        </p:nvSpPr>
        <p:spPr>
          <a:xfrm>
            <a:off x="2602526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5BA801-3A31-4F9F-9DC2-6F30EEB7D68A}"/>
              </a:ext>
            </a:extLst>
          </p:cNvPr>
          <p:cNvSpPr/>
          <p:nvPr/>
        </p:nvSpPr>
        <p:spPr>
          <a:xfrm>
            <a:off x="3695700" y="1173773"/>
            <a:ext cx="1746737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881605-75B8-4227-A47C-5EEDCCA13652}"/>
              </a:ext>
            </a:extLst>
          </p:cNvPr>
          <p:cNvSpPr/>
          <p:nvPr/>
        </p:nvSpPr>
        <p:spPr>
          <a:xfrm>
            <a:off x="3686909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1AFCD8-3C2E-4843-920A-2B22F7A37514}"/>
              </a:ext>
            </a:extLst>
          </p:cNvPr>
          <p:cNvSpPr/>
          <p:nvPr/>
        </p:nvSpPr>
        <p:spPr>
          <a:xfrm>
            <a:off x="5489329" y="1173773"/>
            <a:ext cx="1078526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7CFB4B-3019-448E-86CA-B807E176CDE2}"/>
              </a:ext>
            </a:extLst>
          </p:cNvPr>
          <p:cNvSpPr/>
          <p:nvPr/>
        </p:nvSpPr>
        <p:spPr>
          <a:xfrm>
            <a:off x="5480537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B0D1F2-A354-4A17-B096-26BD4A91A586}"/>
              </a:ext>
            </a:extLst>
          </p:cNvPr>
          <p:cNvSpPr/>
          <p:nvPr/>
        </p:nvSpPr>
        <p:spPr>
          <a:xfrm>
            <a:off x="9000390" y="1182565"/>
            <a:ext cx="477718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4A5FA1-8589-4192-87D6-AF0DD4990BD1}"/>
              </a:ext>
            </a:extLst>
          </p:cNvPr>
          <p:cNvSpPr/>
          <p:nvPr/>
        </p:nvSpPr>
        <p:spPr>
          <a:xfrm>
            <a:off x="8991598" y="102430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38CD5D-6486-405A-ABE9-6467C05BA94A}"/>
              </a:ext>
            </a:extLst>
          </p:cNvPr>
          <p:cNvSpPr/>
          <p:nvPr/>
        </p:nvSpPr>
        <p:spPr>
          <a:xfrm>
            <a:off x="9523533" y="1182565"/>
            <a:ext cx="411774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AF5B61-F09E-4BD0-8C30-F50B7A2E0BFB}"/>
              </a:ext>
            </a:extLst>
          </p:cNvPr>
          <p:cNvSpPr/>
          <p:nvPr/>
        </p:nvSpPr>
        <p:spPr>
          <a:xfrm>
            <a:off x="9514741" y="102430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D26CF4-4279-4B8B-9D45-6A366363D8B3}"/>
              </a:ext>
            </a:extLst>
          </p:cNvPr>
          <p:cNvSpPr/>
          <p:nvPr/>
        </p:nvSpPr>
        <p:spPr>
          <a:xfrm>
            <a:off x="2646486" y="1633169"/>
            <a:ext cx="1248506" cy="29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F35B36-FD9C-4F5F-BC34-C47BC7B6E4DF}"/>
              </a:ext>
            </a:extLst>
          </p:cNvPr>
          <p:cNvSpPr/>
          <p:nvPr/>
        </p:nvSpPr>
        <p:spPr>
          <a:xfrm>
            <a:off x="2303586" y="1624377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ED64C8-32C4-49A5-83FC-EB638636689A}"/>
              </a:ext>
            </a:extLst>
          </p:cNvPr>
          <p:cNvSpPr/>
          <p:nvPr/>
        </p:nvSpPr>
        <p:spPr>
          <a:xfrm>
            <a:off x="2646486" y="2758587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0F964FE-67D1-4FE8-9F32-ED99937BD422}"/>
              </a:ext>
            </a:extLst>
          </p:cNvPr>
          <p:cNvSpPr/>
          <p:nvPr/>
        </p:nvSpPr>
        <p:spPr>
          <a:xfrm>
            <a:off x="2637694" y="2591533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69737A-DD3E-4B67-8E1D-9D0063B35262}"/>
              </a:ext>
            </a:extLst>
          </p:cNvPr>
          <p:cNvSpPr/>
          <p:nvPr/>
        </p:nvSpPr>
        <p:spPr>
          <a:xfrm>
            <a:off x="5077562" y="2758587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0ED6D40-ABA2-4C13-93A0-2F24A0F59B3D}"/>
              </a:ext>
            </a:extLst>
          </p:cNvPr>
          <p:cNvSpPr/>
          <p:nvPr/>
        </p:nvSpPr>
        <p:spPr>
          <a:xfrm>
            <a:off x="5068770" y="2600325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46C60A-1627-4431-9AA1-A3CDD1C041E7}"/>
              </a:ext>
            </a:extLst>
          </p:cNvPr>
          <p:cNvSpPr/>
          <p:nvPr/>
        </p:nvSpPr>
        <p:spPr>
          <a:xfrm>
            <a:off x="6314344" y="1914526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8EC18C5-94F3-46D7-BD5B-306325DA199B}"/>
              </a:ext>
            </a:extLst>
          </p:cNvPr>
          <p:cNvSpPr/>
          <p:nvPr/>
        </p:nvSpPr>
        <p:spPr>
          <a:xfrm>
            <a:off x="6305552" y="175626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102AC3-D5BC-4D22-A00C-4A06AC37949D}"/>
              </a:ext>
            </a:extLst>
          </p:cNvPr>
          <p:cNvSpPr/>
          <p:nvPr/>
        </p:nvSpPr>
        <p:spPr>
          <a:xfrm>
            <a:off x="7508638" y="2820130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E6AD92F-133C-463A-95B3-FE7E932062D9}"/>
              </a:ext>
            </a:extLst>
          </p:cNvPr>
          <p:cNvSpPr/>
          <p:nvPr/>
        </p:nvSpPr>
        <p:spPr>
          <a:xfrm>
            <a:off x="7499846" y="2661868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27455-C4B8-477E-8302-460A1889B8F2}"/>
              </a:ext>
            </a:extLst>
          </p:cNvPr>
          <p:cNvSpPr/>
          <p:nvPr/>
        </p:nvSpPr>
        <p:spPr>
          <a:xfrm>
            <a:off x="9047290" y="2033221"/>
            <a:ext cx="923191" cy="94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52F3456-0874-4E5C-AB8A-491EA2CE9FCE}"/>
              </a:ext>
            </a:extLst>
          </p:cNvPr>
          <p:cNvSpPr/>
          <p:nvPr/>
        </p:nvSpPr>
        <p:spPr>
          <a:xfrm>
            <a:off x="9038498" y="1874959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E9A5D4-7B1D-48FE-AF7E-1F07DFBBCE58}"/>
              </a:ext>
            </a:extLst>
          </p:cNvPr>
          <p:cNvSpPr/>
          <p:nvPr/>
        </p:nvSpPr>
        <p:spPr>
          <a:xfrm>
            <a:off x="4155835" y="4638675"/>
            <a:ext cx="750273" cy="63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59CF3C4-74FC-4AA6-AD49-85FC10DF6D59}"/>
              </a:ext>
            </a:extLst>
          </p:cNvPr>
          <p:cNvSpPr/>
          <p:nvPr/>
        </p:nvSpPr>
        <p:spPr>
          <a:xfrm>
            <a:off x="4147043" y="44804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5BF6AE-7667-4B07-AA23-8C9CC222BCFB}"/>
              </a:ext>
            </a:extLst>
          </p:cNvPr>
          <p:cNvSpPr/>
          <p:nvPr/>
        </p:nvSpPr>
        <p:spPr>
          <a:xfrm>
            <a:off x="4999899" y="4541958"/>
            <a:ext cx="647701" cy="733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262723-65B6-48DC-97DC-3EC83A9BE4BE}"/>
              </a:ext>
            </a:extLst>
          </p:cNvPr>
          <p:cNvSpPr/>
          <p:nvPr/>
        </p:nvSpPr>
        <p:spPr>
          <a:xfrm>
            <a:off x="4991107" y="4383697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CB5553-BA1F-48A7-8FBE-C0C8226F2BAB}"/>
              </a:ext>
            </a:extLst>
          </p:cNvPr>
          <p:cNvSpPr/>
          <p:nvPr/>
        </p:nvSpPr>
        <p:spPr>
          <a:xfrm>
            <a:off x="5703281" y="4603502"/>
            <a:ext cx="841121" cy="733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B517E4E-5FF5-43C8-9F88-BA984949AFD0}"/>
              </a:ext>
            </a:extLst>
          </p:cNvPr>
          <p:cNvSpPr/>
          <p:nvPr/>
        </p:nvSpPr>
        <p:spPr>
          <a:xfrm>
            <a:off x="5694489" y="4445241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B05028-7406-4317-9021-AA82F05876BD}"/>
              </a:ext>
            </a:extLst>
          </p:cNvPr>
          <p:cNvSpPr/>
          <p:nvPr/>
        </p:nvSpPr>
        <p:spPr>
          <a:xfrm>
            <a:off x="8821634" y="4040790"/>
            <a:ext cx="1148847" cy="1296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D2CCCE0-163C-4D35-98CD-61D2AFF7B4DF}"/>
              </a:ext>
            </a:extLst>
          </p:cNvPr>
          <p:cNvSpPr/>
          <p:nvPr/>
        </p:nvSpPr>
        <p:spPr>
          <a:xfrm>
            <a:off x="8812842" y="3882530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1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460615"/>
              </p:ext>
            </p:extLst>
          </p:nvPr>
        </p:nvGraphicFramePr>
        <p:xfrm>
          <a:off x="1041393" y="1632225"/>
          <a:ext cx="4734111" cy="178666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91420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1155939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  <a:gridCol w="2686752">
                  <a:extLst>
                    <a:ext uri="{9D8B030D-6E8A-4147-A177-3AD203B41FA5}">
                      <a16:colId xmlns:a16="http://schemas.microsoft.com/office/drawing/2014/main" val="2605416347"/>
                    </a:ext>
                  </a:extLst>
                </a:gridCol>
              </a:tblGrid>
              <a:tr h="27763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유사 게임 비교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878259"/>
                  </a:ext>
                </a:extLst>
              </a:tr>
              <a:tr h="415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스누피</a:t>
                      </a:r>
                      <a:endParaRPr lang="en-US" altLang="ko-KR" sz="10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틀린 그림 찾기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05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퍼즐 게임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470907"/>
                  </a:ext>
                </a:extLst>
              </a:tr>
              <a:tr h="233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모바일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582564"/>
                  </a:ext>
                </a:extLst>
              </a:tr>
              <a:tr h="233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콘텐츠 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만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세 이상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127"/>
                  </a:ext>
                </a:extLst>
              </a:tr>
              <a:tr h="288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다운로드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200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만회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+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085839"/>
                  </a:ext>
                </a:extLst>
              </a:tr>
            </a:tbl>
          </a:graphicData>
        </a:graphic>
      </p:graphicFrame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6978407" y="2038630"/>
            <a:ext cx="2201967" cy="602648"/>
          </a:xfrm>
          <a:prstGeom prst="roundRect">
            <a:avLst>
              <a:gd name="adj" fmla="val 14691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아기자기한 그림체로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힐링하기 좋은 게임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6981292" y="2895672"/>
            <a:ext cx="2214527" cy="580882"/>
          </a:xfrm>
          <a:prstGeom prst="roundRect">
            <a:avLst>
              <a:gd name="adj" fmla="val 1529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아이와 함께 할 수 있는 밸런스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9329507" y="2024758"/>
            <a:ext cx="2208360" cy="602648"/>
          </a:xfrm>
          <a:prstGeom prst="roundRect">
            <a:avLst>
              <a:gd name="adj" fmla="val 11687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모드 추가로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플레이 방식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9294A1E-26B0-48CF-8C95-E41479EB67F7}"/>
              </a:ext>
            </a:extLst>
          </p:cNvPr>
          <p:cNvCxnSpPr>
            <a:cxnSpLocks/>
          </p:cNvCxnSpPr>
          <p:nvPr/>
        </p:nvCxnSpPr>
        <p:spPr>
          <a:xfrm>
            <a:off x="-10497" y="6035756"/>
            <a:ext cx="12192000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A41B020-B00B-4F76-92D3-0AC819DB661B}"/>
              </a:ext>
            </a:extLst>
          </p:cNvPr>
          <p:cNvGrpSpPr/>
          <p:nvPr/>
        </p:nvGrpSpPr>
        <p:grpSpPr>
          <a:xfrm>
            <a:off x="392107" y="6148910"/>
            <a:ext cx="3446709" cy="612229"/>
            <a:chOff x="8402784" y="2704080"/>
            <a:chExt cx="3161742" cy="696837"/>
          </a:xfrm>
        </p:grpSpPr>
        <p:sp>
          <p:nvSpPr>
            <p:cNvPr id="85" name="사각형: 둥근 모서리 1">
              <a:extLst>
                <a:ext uri="{FF2B5EF4-FFF2-40B4-BE49-F238E27FC236}">
                  <a16:creationId xmlns:a16="http://schemas.microsoft.com/office/drawing/2014/main" id="{0118940A-00CC-49F3-8935-7ECDF0747E91}"/>
                </a:ext>
              </a:extLst>
            </p:cNvPr>
            <p:cNvSpPr/>
            <p:nvPr/>
          </p:nvSpPr>
          <p:spPr>
            <a:xfrm>
              <a:off x="8798313" y="2704080"/>
              <a:ext cx="2766213" cy="69683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광고 출력 조건을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적은 방향으로 제작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631502A-65DE-482D-A1B2-EEE57BFAFBE3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213B631-A814-4ADF-89C0-C84F605D9B5B}"/>
              </a:ext>
            </a:extLst>
          </p:cNvPr>
          <p:cNvGrpSpPr/>
          <p:nvPr/>
        </p:nvGrpSpPr>
        <p:grpSpPr>
          <a:xfrm>
            <a:off x="4253794" y="6148041"/>
            <a:ext cx="3446709" cy="613100"/>
            <a:chOff x="8402784" y="2703090"/>
            <a:chExt cx="3161742" cy="697828"/>
          </a:xfrm>
        </p:grpSpPr>
        <p:sp>
          <p:nvSpPr>
            <p:cNvPr id="88" name="사각형: 둥근 모서리 1">
              <a:extLst>
                <a:ext uri="{FF2B5EF4-FFF2-40B4-BE49-F238E27FC236}">
                  <a16:creationId xmlns:a16="http://schemas.microsoft.com/office/drawing/2014/main" id="{A61D4D4C-F6D8-46F4-B91D-F131C19AE039}"/>
                </a:ext>
              </a:extLst>
            </p:cNvPr>
            <p:cNvSpPr/>
            <p:nvPr/>
          </p:nvSpPr>
          <p:spPr>
            <a:xfrm>
              <a:off x="8798313" y="2703090"/>
              <a:ext cx="2766213" cy="697828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다양한 모드가 없기 때문에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콘텐츠 기획 </a:t>
              </a:r>
              <a:r>
                <a:rPr lang="ko-KR" altLang="en-US" sz="1200" b="1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확장성</a:t>
              </a: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 넓음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6B68F61-61FD-4187-BDA0-DEB7FA96F57C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504867-B08D-44E0-943F-C3DFF1C02155}"/>
              </a:ext>
            </a:extLst>
          </p:cNvPr>
          <p:cNvGrpSpPr/>
          <p:nvPr/>
        </p:nvGrpSpPr>
        <p:grpSpPr>
          <a:xfrm>
            <a:off x="8353184" y="6148041"/>
            <a:ext cx="3446709" cy="613100"/>
            <a:chOff x="8402784" y="2703090"/>
            <a:chExt cx="3161742" cy="697828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CF650D5D-3FDE-4CFA-B17A-0F3EDA49A5BE}"/>
                </a:ext>
              </a:extLst>
            </p:cNvPr>
            <p:cNvSpPr/>
            <p:nvPr/>
          </p:nvSpPr>
          <p:spPr>
            <a:xfrm>
              <a:off x="8798313" y="2703090"/>
              <a:ext cx="2766213" cy="697828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서버 없이 개발 구현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CAEBCB2-8850-48C0-8FC6-BDF0442E2A39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72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9320658" y="2891883"/>
            <a:ext cx="2200840" cy="580882"/>
          </a:xfrm>
          <a:prstGeom prst="roundRect">
            <a:avLst>
              <a:gd name="adj" fmla="val 10184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많은 광고 및 수위로 인한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유저 이탈 상승 ↑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89479" y="3552021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흥행과 유저들의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평점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반응</a:t>
            </a:r>
          </a:p>
        </p:txBody>
      </p:sp>
      <p:pic>
        <p:nvPicPr>
          <p:cNvPr id="78" name="그림 77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" y="3519410"/>
            <a:ext cx="594745" cy="449807"/>
          </a:xfrm>
          <a:prstGeom prst="rect">
            <a:avLst/>
          </a:prstGeom>
        </p:spPr>
      </p:pic>
      <p:sp>
        <p:nvSpPr>
          <p:cNvPr id="7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334415" y="4066355"/>
            <a:ext cx="2058135" cy="905909"/>
          </a:xfrm>
          <a:prstGeom prst="wedgeRoundRectCallout">
            <a:avLst>
              <a:gd name="adj1" fmla="val -47110"/>
              <a:gd name="adj2" fmla="val 7103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1. 2017.11.01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출시 후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일만에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인기 무료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 달성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꾸준한 업데이트 진행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61826" y="557907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유사 게임 비교 차이점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80E42030-F989-4B19-BA80-F5C9164AD7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" y="5474118"/>
            <a:ext cx="603736" cy="531232"/>
          </a:xfrm>
          <a:prstGeom prst="rect">
            <a:avLst/>
          </a:prstGeom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9294A1E-26B0-48CF-8C95-E41479EB67F7}"/>
              </a:ext>
            </a:extLst>
          </p:cNvPr>
          <p:cNvCxnSpPr>
            <a:cxnSpLocks/>
          </p:cNvCxnSpPr>
          <p:nvPr/>
        </p:nvCxnSpPr>
        <p:spPr>
          <a:xfrm>
            <a:off x="-10497" y="4005919"/>
            <a:ext cx="12192000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2419789507"/>
              </p:ext>
            </p:extLst>
          </p:nvPr>
        </p:nvGraphicFramePr>
        <p:xfrm>
          <a:off x="7014070" y="4016100"/>
          <a:ext cx="2763376" cy="2004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9955167" y="4076247"/>
            <a:ext cx="2193064" cy="1531719"/>
          </a:xfrm>
          <a:prstGeom prst="wedgeRoundRectCallout">
            <a:avLst>
              <a:gd name="adj1" fmla="val -58637"/>
              <a:gd name="adj2" fmla="val 6561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</a:t>
            </a:r>
            <a:r>
              <a:rPr lang="en-US" altLang="ko-KR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Google Play</a:t>
            </a:r>
            <a:r>
              <a:rPr lang="ko-KR" altLang="en-US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조사 결과</a:t>
            </a:r>
            <a:endParaRPr lang="en-US" altLang="ko-KR" sz="12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광고가 너무 많다</a:t>
            </a:r>
            <a:r>
              <a:rPr lang="en-US" altLang="ko-KR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65%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광고 수위가 너무 높다</a:t>
            </a:r>
            <a:r>
              <a:rPr lang="en-US" altLang="ko-KR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25%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아이들이랑 함께하는데 광고가 너무 많이 나오고 수위가 높다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 평점으로 조사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pic>
        <p:nvPicPr>
          <p:cNvPr id="2050" name="Picture 2" descr="다운로드] 스누피 틀린그림찾기 for kakao | 한국버전 - QooApp 게임스토어">
            <a:extLst>
              <a:ext uri="{FF2B5EF4-FFF2-40B4-BE49-F238E27FC236}">
                <a16:creationId xmlns:a16="http://schemas.microsoft.com/office/drawing/2014/main" id="{942D2FA9-98BD-4A2C-832E-DEEFD48F4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t="2984" r="3500" b="3847"/>
          <a:stretch/>
        </p:blipFill>
        <p:spPr bwMode="auto">
          <a:xfrm>
            <a:off x="3142101" y="1933091"/>
            <a:ext cx="2571593" cy="146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76ED03-1400-4046-B4A7-8A2FEAEF4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15" y="4025422"/>
            <a:ext cx="1045279" cy="1430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C44D64-491F-4F09-A416-1F3485CAC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038" y="4063432"/>
            <a:ext cx="3533357" cy="8506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EFDE3A-FCF2-4990-8F0B-10DB7E09B7AF}"/>
              </a:ext>
            </a:extLst>
          </p:cNvPr>
          <p:cNvSpPr/>
          <p:nvPr/>
        </p:nvSpPr>
        <p:spPr>
          <a:xfrm>
            <a:off x="6266374" y="4058663"/>
            <a:ext cx="341603" cy="293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11325F-D0D4-4C84-B4ED-7C4519FBECDC}"/>
              </a:ext>
            </a:extLst>
          </p:cNvPr>
          <p:cNvCxnSpPr>
            <a:cxnSpLocks/>
          </p:cNvCxnSpPr>
          <p:nvPr/>
        </p:nvCxnSpPr>
        <p:spPr>
          <a:xfrm>
            <a:off x="5477607" y="4492869"/>
            <a:ext cx="108641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7636005-E650-4DA9-8AAF-6E6EF29662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9805" y="4891005"/>
            <a:ext cx="3457639" cy="591002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6756CC0-75F5-4C1E-8104-715C57157F9C}"/>
              </a:ext>
            </a:extLst>
          </p:cNvPr>
          <p:cNvSpPr/>
          <p:nvPr/>
        </p:nvSpPr>
        <p:spPr>
          <a:xfrm>
            <a:off x="6266374" y="4902916"/>
            <a:ext cx="341603" cy="293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E9E552F-8247-44ED-95B6-997C2459A157}"/>
              </a:ext>
            </a:extLst>
          </p:cNvPr>
          <p:cNvCxnSpPr>
            <a:cxnSpLocks/>
          </p:cNvCxnSpPr>
          <p:nvPr/>
        </p:nvCxnSpPr>
        <p:spPr>
          <a:xfrm>
            <a:off x="4523513" y="5336930"/>
            <a:ext cx="1196442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E611BAB4-1F8E-4DAD-9B77-9E473EA3237C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7D56A8E-05A3-41AB-B1A9-25280B7DBE63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32D6D4A-94A0-4CF8-BA8F-65CA2FD74728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13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DFA0AFAB-E2CF-4C99-BB81-2DB8BD91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CCFE85F1-B60C-4DEA-8311-2E327FE8DF43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C61C687-279C-4F07-86EB-C86078E5E809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44AB013-0F47-4076-AE49-A9AC9B326E30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45EEDE45-9B44-4B3E-9632-C442ACC3A53B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화살표: 오각형 79">
                <a:extLst>
                  <a:ext uri="{FF2B5EF4-FFF2-40B4-BE49-F238E27FC236}">
                    <a16:creationId xmlns:a16="http://schemas.microsoft.com/office/drawing/2014/main" id="{35ABD5B6-731E-40FF-A65C-E169402ED127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5A86975-5F3E-4B9D-8D06-13C9DF942AC4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561E506-36B9-4791-B1AE-53831ADA9E1C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FADA7B3C-81A3-42D8-913C-8AD1F7C21779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2FABD060-124B-4324-A080-EAB68246577C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86EDB284-24DE-46C4-8709-AF7CD3356823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ED0BB36D-D99A-4DEC-B74D-6B2F98479ECD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075A34E-136A-4D19-9D1C-1415CD1146A0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62CF2A9-B851-4D93-A04F-479657278F3C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0F03B97E-78F2-453A-8B5E-9C08E4743EB8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EE29C43-6AEE-4363-BC3B-EBD329066B91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FFEB0D2-98B4-4959-A226-56E55060A4BB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E7FA8DAE-60AF-4805-8D5E-89AA0FC128FB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48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4E4CE-4A85-45B2-A3DE-A755EF8C1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789" y="1806947"/>
            <a:ext cx="8310825" cy="14522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시놉시스 컨셉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먼 감정 세계에 이모션 왕국의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공주인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로미</a:t>
            </a:r>
            <a:r>
              <a:rPr lang="en-US" altLang="ko-KR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주인공</a:t>
            </a:r>
            <a:r>
              <a:rPr lang="en-US" altLang="ko-KR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실수로 인해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감정의 요정인 티니핑들이 지구로 빠져나가게 되었다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로미는 모든 티니핑들을 원래 세계로 되돌려 놓기 위해 인간 세계에 오게 된다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8DD360-5817-44F0-9374-2737908E5560}"/>
              </a:ext>
            </a:extLst>
          </p:cNvPr>
          <p:cNvCxnSpPr>
            <a:cxnSpLocks/>
          </p:cNvCxnSpPr>
          <p:nvPr/>
        </p:nvCxnSpPr>
        <p:spPr>
          <a:xfrm>
            <a:off x="3204938" y="2229620"/>
            <a:ext cx="8987062" cy="944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CDE795-5061-44D4-9ED4-F34D546BBCCB}"/>
              </a:ext>
            </a:extLst>
          </p:cNvPr>
          <p:cNvCxnSpPr>
            <a:cxnSpLocks/>
          </p:cNvCxnSpPr>
          <p:nvPr/>
        </p:nvCxnSpPr>
        <p:spPr>
          <a:xfrm>
            <a:off x="3223390" y="3995024"/>
            <a:ext cx="8955826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4F8EA6-EB39-4E3B-813C-9A1B75A3722B}"/>
              </a:ext>
            </a:extLst>
          </p:cNvPr>
          <p:cNvCxnSpPr>
            <a:cxnSpLocks/>
          </p:cNvCxnSpPr>
          <p:nvPr/>
        </p:nvCxnSpPr>
        <p:spPr>
          <a:xfrm>
            <a:off x="0" y="5592480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93835E3-E057-4222-8872-6BC5A28B89BE}"/>
              </a:ext>
            </a:extLst>
          </p:cNvPr>
          <p:cNvSpPr txBox="1"/>
          <p:nvPr/>
        </p:nvSpPr>
        <p:spPr>
          <a:xfrm>
            <a:off x="762831" y="5103979"/>
            <a:ext cx="4557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위와 같이 스토리 흐름을 잡은 이유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80E42030-F989-4B19-BA80-F5C9164AD7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" y="5096053"/>
            <a:ext cx="603736" cy="531232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A2143DF-5C8D-4CF7-AF7D-2467A17C590C}"/>
              </a:ext>
            </a:extLst>
          </p:cNvPr>
          <p:cNvSpPr txBox="1">
            <a:spLocks/>
          </p:cNvSpPr>
          <p:nvPr/>
        </p:nvSpPr>
        <p:spPr>
          <a:xfrm>
            <a:off x="3585167" y="3600529"/>
            <a:ext cx="7287241" cy="1191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스토리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흐름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티니핑 내용을 토대로 챕터를 통해 스토리를 진행합니다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Ex)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=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 =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……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</a:t>
            </a:r>
            <a:endParaRPr lang="en-US" altLang="ko-KR" sz="1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F58A86-9E02-4601-9C51-00425851F1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7" r="9197"/>
          <a:stretch/>
        </p:blipFill>
        <p:spPr>
          <a:xfrm>
            <a:off x="423485" y="1487765"/>
            <a:ext cx="2801498" cy="15839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430BD06F-C714-4B7F-916B-34D138187F4B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7F86C4-6D03-4A08-B190-D9E31D353AA0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0FDCF42-627A-47FD-BD71-C692FE88E485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59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4C5DDB1F-032E-49CE-877B-56A1814F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968686B-82C1-4643-9B90-ECFC42754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53" y="3329836"/>
            <a:ext cx="2793051" cy="1571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35D2E8F-CB44-4402-8928-5CDB836D40D2}"/>
              </a:ext>
            </a:extLst>
          </p:cNvPr>
          <p:cNvSpPr txBox="1">
            <a:spLocks/>
          </p:cNvSpPr>
          <p:nvPr/>
        </p:nvSpPr>
        <p:spPr>
          <a:xfrm>
            <a:off x="588641" y="5745545"/>
            <a:ext cx="9267536" cy="752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 챕터 당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화의 스토리를 제공함으로써 애니메이션을 시청하지 않더라도 이해할 수 있도록 제공하기 위함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애니메이션이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52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화까지 진행되어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52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챕터까지 제공 가능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5388F81-1E2D-4B6F-AD9B-5E7E20B2F083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157F9D61-3006-419D-8CAD-870B300EB8D5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37AA3C2-34ED-4BD9-A0D8-723B18679043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1E9ADA4-FF83-4080-9899-B36C1F88A712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화살표: 오각형 74">
                <a:extLst>
                  <a:ext uri="{FF2B5EF4-FFF2-40B4-BE49-F238E27FC236}">
                    <a16:creationId xmlns:a16="http://schemas.microsoft.com/office/drawing/2014/main" id="{7E31B421-650F-44C1-AD02-8CFA4D55F294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F52404D-6663-4EE6-A832-9849F8209284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2385D3C-2DA5-44D9-BC62-DD50C47081C6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D89A11E0-A7CA-454E-8235-0BA59F6C70AF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B7A6817-B295-4749-9D83-2CB70A370DA4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1792B133-D225-4DDC-9960-6DF4CCB5B7EE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D4565DB-8C5B-4376-B8D8-FDC9D2D4BA14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5325635-5617-4389-A044-7C5058B72607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41AD61E-38B5-43C5-B055-8E1AAC76C931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7A89539-1889-4353-8565-72B687F9D3CF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2D3717F-C6B9-4F3E-99E8-8970D1D1735D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D98A454-121A-4C67-924F-E0A1142DCA26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F9121E7-A9D2-497D-9537-AF61E95BC51A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669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255595"/>
              </p:ext>
            </p:extLst>
          </p:nvPr>
        </p:nvGraphicFramePr>
        <p:xfrm>
          <a:off x="0" y="1670806"/>
          <a:ext cx="12192000" cy="518719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3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진행 흐름 </a:t>
                      </a:r>
                      <a:r>
                        <a:rPr lang="en-US" altLang="ko-KR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Flow</a:t>
                      </a:r>
                      <a:r>
                        <a:rPr lang="en-US" altLang="ko-KR" sz="110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Chart</a:t>
                      </a:r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91395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340926" y="2380329"/>
            <a:ext cx="859410" cy="4523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인트로</a:t>
            </a:r>
            <a:endParaRPr lang="en-US" altLang="ko-KR" sz="12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</a:p>
        </p:txBody>
      </p:sp>
      <p:cxnSp>
        <p:nvCxnSpPr>
          <p:cNvPr id="11" name="직선 화살표 연결선 10"/>
          <p:cNvCxnSpPr>
            <a:cxnSpLocks/>
            <a:stCxn id="2" idx="3"/>
            <a:endCxn id="142" idx="1"/>
          </p:cNvCxnSpPr>
          <p:nvPr/>
        </p:nvCxnSpPr>
        <p:spPr>
          <a:xfrm flipV="1">
            <a:off x="1200336" y="2602852"/>
            <a:ext cx="472803" cy="36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cxnSpLocks/>
            <a:stCxn id="105" idx="2"/>
            <a:endCxn id="118" idx="0"/>
          </p:cNvCxnSpPr>
          <p:nvPr/>
        </p:nvCxnSpPr>
        <p:spPr>
          <a:xfrm flipH="1">
            <a:off x="3656872" y="4132551"/>
            <a:ext cx="1" cy="303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화살표: 아래쪽 90">
            <a:extLst>
              <a:ext uri="{FF2B5EF4-FFF2-40B4-BE49-F238E27FC236}">
                <a16:creationId xmlns:a16="http://schemas.microsoft.com/office/drawing/2014/main" id="{EAADAAE6-9B6E-4FCE-A7E4-7B230E8C913A}"/>
              </a:ext>
            </a:extLst>
          </p:cNvPr>
          <p:cNvSpPr/>
          <p:nvPr/>
        </p:nvSpPr>
        <p:spPr>
          <a:xfrm rot="16200000">
            <a:off x="203343" y="2035020"/>
            <a:ext cx="275165" cy="3011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300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2" name="TextBox 89">
            <a:extLst>
              <a:ext uri="{FF2B5EF4-FFF2-40B4-BE49-F238E27FC236}">
                <a16:creationId xmlns:a16="http://schemas.microsoft.com/office/drawing/2014/main" id="{E0470020-4886-4B02-BC3C-644703545768}"/>
              </a:ext>
            </a:extLst>
          </p:cNvPr>
          <p:cNvSpPr txBox="1"/>
          <p:nvPr/>
        </p:nvSpPr>
        <p:spPr>
          <a:xfrm>
            <a:off x="384538" y="2041601"/>
            <a:ext cx="859410" cy="31379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Start!</a:t>
            </a:r>
            <a:endParaRPr lang="ko-KR" altLang="en-US" sz="1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5" name="순서도: 문서 104">
            <a:extLst>
              <a:ext uri="{FF2B5EF4-FFF2-40B4-BE49-F238E27FC236}">
                <a16:creationId xmlns:a16="http://schemas.microsoft.com/office/drawing/2014/main" id="{1C17BEA3-F8DE-4FBA-A98C-EAEA76D1D449}"/>
              </a:ext>
            </a:extLst>
          </p:cNvPr>
          <p:cNvSpPr/>
          <p:nvPr/>
        </p:nvSpPr>
        <p:spPr>
          <a:xfrm>
            <a:off x="3278917" y="3638358"/>
            <a:ext cx="75591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 계정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 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9" name="순서도: 판단 108">
            <a:extLst>
              <a:ext uri="{FF2B5EF4-FFF2-40B4-BE49-F238E27FC236}">
                <a16:creationId xmlns:a16="http://schemas.microsoft.com/office/drawing/2014/main" id="{DFB6D832-FC49-4DDE-A6C4-11563B920E17}"/>
              </a:ext>
            </a:extLst>
          </p:cNvPr>
          <p:cNvSpPr/>
          <p:nvPr/>
        </p:nvSpPr>
        <p:spPr>
          <a:xfrm>
            <a:off x="1673139" y="3452026"/>
            <a:ext cx="1061267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연동을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했는가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E64304-AF12-40C3-95F4-E028C1F0A5E9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DF1EC9E-6B1D-4E26-88B2-0E55A9417628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F4943F-F040-45B3-A035-D264F5308BD4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85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FB2B3963-5B05-4761-867E-EF7F1C3E4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E4CA4D0-D26B-45DE-80FF-3806DF3FD35D}"/>
              </a:ext>
            </a:extLst>
          </p:cNvPr>
          <p:cNvCxnSpPr>
            <a:cxnSpLocks/>
            <a:stCxn id="109" idx="3"/>
            <a:endCxn id="105" idx="1"/>
          </p:cNvCxnSpPr>
          <p:nvPr/>
        </p:nvCxnSpPr>
        <p:spPr>
          <a:xfrm flipV="1">
            <a:off x="2734406" y="3902947"/>
            <a:ext cx="544511" cy="37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3EFEDE9-31B4-4941-8348-036D7EA4CC5A}"/>
              </a:ext>
            </a:extLst>
          </p:cNvPr>
          <p:cNvSpPr/>
          <p:nvPr/>
        </p:nvSpPr>
        <p:spPr>
          <a:xfrm>
            <a:off x="3278916" y="4436018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 연동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21" name="꺾인 연결선 89">
            <a:extLst>
              <a:ext uri="{FF2B5EF4-FFF2-40B4-BE49-F238E27FC236}">
                <a16:creationId xmlns:a16="http://schemas.microsoft.com/office/drawing/2014/main" id="{A26787BE-C553-4ADA-81C5-218AAF459CA6}"/>
              </a:ext>
            </a:extLst>
          </p:cNvPr>
          <p:cNvCxnSpPr>
            <a:cxnSpLocks/>
            <a:stCxn id="118" idx="2"/>
            <a:endCxn id="137" idx="3"/>
          </p:cNvCxnSpPr>
          <p:nvPr/>
        </p:nvCxnSpPr>
        <p:spPr>
          <a:xfrm rot="5400000">
            <a:off x="3006537" y="4464858"/>
            <a:ext cx="229396" cy="10712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3708D640-CB26-432C-806F-9232FD7E8B5F}"/>
              </a:ext>
            </a:extLst>
          </p:cNvPr>
          <p:cNvCxnSpPr>
            <a:cxnSpLocks/>
            <a:stCxn id="109" idx="2"/>
            <a:endCxn id="137" idx="0"/>
          </p:cNvCxnSpPr>
          <p:nvPr/>
        </p:nvCxnSpPr>
        <p:spPr>
          <a:xfrm>
            <a:off x="2203773" y="4361287"/>
            <a:ext cx="3869" cy="5290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50D73A6-C9E3-4F2D-B8C3-5ED8ADC57D2D}"/>
              </a:ext>
            </a:extLst>
          </p:cNvPr>
          <p:cNvSpPr/>
          <p:nvPr/>
        </p:nvSpPr>
        <p:spPr>
          <a:xfrm>
            <a:off x="1829686" y="4890303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타이틀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08D5758-5232-4C43-8AD5-A39E68568377}"/>
              </a:ext>
            </a:extLst>
          </p:cNvPr>
          <p:cNvSpPr txBox="1"/>
          <p:nvPr/>
        </p:nvSpPr>
        <p:spPr>
          <a:xfrm>
            <a:off x="2631979" y="3618012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4BC455F-A815-41A1-9A31-58632AFBE4D1}"/>
              </a:ext>
            </a:extLst>
          </p:cNvPr>
          <p:cNvSpPr txBox="1"/>
          <p:nvPr/>
        </p:nvSpPr>
        <p:spPr>
          <a:xfrm>
            <a:off x="1774060" y="4270916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0C0A500-29E6-442C-A109-C0EB1148383E}"/>
              </a:ext>
            </a:extLst>
          </p:cNvPr>
          <p:cNvSpPr/>
          <p:nvPr/>
        </p:nvSpPr>
        <p:spPr>
          <a:xfrm>
            <a:off x="1829686" y="5761707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1]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로비 화면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4ADDCD4-5BE0-4D64-B681-D8B62CD38EF9}"/>
              </a:ext>
            </a:extLst>
          </p:cNvPr>
          <p:cNvCxnSpPr>
            <a:cxnSpLocks/>
            <a:stCxn id="137" idx="2"/>
            <a:endCxn id="140" idx="0"/>
          </p:cNvCxnSpPr>
          <p:nvPr/>
        </p:nvCxnSpPr>
        <p:spPr>
          <a:xfrm>
            <a:off x="2207642" y="5340082"/>
            <a:ext cx="0" cy="421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순서도: 판단 141">
            <a:extLst>
              <a:ext uri="{FF2B5EF4-FFF2-40B4-BE49-F238E27FC236}">
                <a16:creationId xmlns:a16="http://schemas.microsoft.com/office/drawing/2014/main" id="{D1495D94-DB1E-4B80-979F-7CEDCAC5FDBD}"/>
              </a:ext>
            </a:extLst>
          </p:cNvPr>
          <p:cNvSpPr/>
          <p:nvPr/>
        </p:nvSpPr>
        <p:spPr>
          <a:xfrm>
            <a:off x="1673139" y="2148221"/>
            <a:ext cx="1061267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 버전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92CD96C-A765-4206-A77F-F77BC30E8236}"/>
              </a:ext>
            </a:extLst>
          </p:cNvPr>
          <p:cNvSpPr txBox="1"/>
          <p:nvPr/>
        </p:nvSpPr>
        <p:spPr>
          <a:xfrm>
            <a:off x="1517174" y="3012355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0B6A16D-3ACE-441B-8743-4E54868883BB}"/>
              </a:ext>
            </a:extLst>
          </p:cNvPr>
          <p:cNvCxnSpPr>
            <a:cxnSpLocks/>
            <a:stCxn id="142" idx="2"/>
            <a:endCxn id="109" idx="0"/>
          </p:cNvCxnSpPr>
          <p:nvPr/>
        </p:nvCxnSpPr>
        <p:spPr>
          <a:xfrm>
            <a:off x="2203773" y="3057482"/>
            <a:ext cx="0" cy="3945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5C374424-A030-4ECC-B758-2FA8A3472D27}"/>
              </a:ext>
            </a:extLst>
          </p:cNvPr>
          <p:cNvCxnSpPr>
            <a:cxnSpLocks/>
            <a:stCxn id="142" idx="3"/>
            <a:endCxn id="149" idx="1"/>
          </p:cNvCxnSpPr>
          <p:nvPr/>
        </p:nvCxnSpPr>
        <p:spPr>
          <a:xfrm flipV="1">
            <a:off x="2734406" y="2602634"/>
            <a:ext cx="544511" cy="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750CFFC-3017-40E3-BAE1-29443A324176}"/>
              </a:ext>
            </a:extLst>
          </p:cNvPr>
          <p:cNvSpPr txBox="1"/>
          <p:nvPr/>
        </p:nvSpPr>
        <p:spPr>
          <a:xfrm>
            <a:off x="2631979" y="2314207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9" name="순서도: 문서 148">
            <a:extLst>
              <a:ext uri="{FF2B5EF4-FFF2-40B4-BE49-F238E27FC236}">
                <a16:creationId xmlns:a16="http://schemas.microsoft.com/office/drawing/2014/main" id="{EF3F0138-42CD-4072-A9B3-242DED874AC5}"/>
              </a:ext>
            </a:extLst>
          </p:cNvPr>
          <p:cNvSpPr/>
          <p:nvPr/>
        </p:nvSpPr>
        <p:spPr>
          <a:xfrm>
            <a:off x="3278917" y="2338045"/>
            <a:ext cx="819838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스토어 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3C8699F-2F2F-42B9-A4E2-90D2880652D2}"/>
              </a:ext>
            </a:extLst>
          </p:cNvPr>
          <p:cNvSpPr/>
          <p:nvPr/>
        </p:nvSpPr>
        <p:spPr>
          <a:xfrm>
            <a:off x="3294776" y="5761707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대화 연출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7F827686-1033-4526-B5E9-60711F086AFB}"/>
              </a:ext>
            </a:extLst>
          </p:cNvPr>
          <p:cNvCxnSpPr>
            <a:cxnSpLocks/>
            <a:stCxn id="140" idx="3"/>
            <a:endCxn id="152" idx="1"/>
          </p:cNvCxnSpPr>
          <p:nvPr/>
        </p:nvCxnSpPr>
        <p:spPr>
          <a:xfrm>
            <a:off x="2585597" y="5986597"/>
            <a:ext cx="7091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내용 개체 틀 2">
            <a:extLst>
              <a:ext uri="{FF2B5EF4-FFF2-40B4-BE49-F238E27FC236}">
                <a16:creationId xmlns:a16="http://schemas.microsoft.com/office/drawing/2014/main" id="{A14D4754-52CC-427E-9006-CBA8712A550C}"/>
              </a:ext>
            </a:extLst>
          </p:cNvPr>
          <p:cNvSpPr txBox="1">
            <a:spLocks/>
          </p:cNvSpPr>
          <p:nvPr/>
        </p:nvSpPr>
        <p:spPr>
          <a:xfrm>
            <a:off x="224521" y="2872737"/>
            <a:ext cx="118826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첫 진입인 상황을</a:t>
            </a:r>
            <a:endParaRPr lang="en-US" altLang="ko-KR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가정합니다</a:t>
            </a: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19321A90-58D5-44CA-8A0D-D7D970CD06F6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57EF649-2A51-4D5C-9249-A700530CBC01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9566456-9B0E-4CF5-895C-A3EB8954E4D5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26E0AB6A-F067-4BF1-A27E-84460FE8BCF3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화살표: 오각형 162">
                <a:extLst>
                  <a:ext uri="{FF2B5EF4-FFF2-40B4-BE49-F238E27FC236}">
                    <a16:creationId xmlns:a16="http://schemas.microsoft.com/office/drawing/2014/main" id="{55BCFA90-F808-4D2B-A835-76A33D72F146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EB09F8F-126F-4C37-9A8C-CA5E4CE57FFC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DE00375-B341-4216-95A9-E7114F56D5D6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BC441AD-14C8-4DF4-96B3-9644CDA182BF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37BA22C4-DEAC-4E5C-A216-F59FC69B22B3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1378D5EC-A6A5-4EBD-B1BB-1E32383F2A31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0A80A77-30B9-440F-9F73-1410D1415C94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571674A2-0181-4B97-A5F5-F5303A976923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0CE8739-0CDC-4AD6-A9B9-C019EFD12A47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D3FA7DD6-CBD8-49D9-AADA-EFCE22E7BE5B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127B8EE-2328-4FDB-8934-6EA904654B70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F21D284B-98DD-4930-AF85-F9857E0BC519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27C0098C-1B29-4528-AA1B-092057072198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79D7377-7E8D-4C07-9F44-B001CF55E32A}"/>
              </a:ext>
            </a:extLst>
          </p:cNvPr>
          <p:cNvSpPr/>
          <p:nvPr/>
        </p:nvSpPr>
        <p:spPr>
          <a:xfrm>
            <a:off x="5204196" y="3550151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스테이지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터치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4" name="순서도: 문서 183">
            <a:extLst>
              <a:ext uri="{FF2B5EF4-FFF2-40B4-BE49-F238E27FC236}">
                <a16:creationId xmlns:a16="http://schemas.microsoft.com/office/drawing/2014/main" id="{52212350-7D76-47F3-91D5-1E23F9ACB15D}"/>
              </a:ext>
            </a:extLst>
          </p:cNvPr>
          <p:cNvSpPr/>
          <p:nvPr/>
        </p:nvSpPr>
        <p:spPr>
          <a:xfrm>
            <a:off x="6751519" y="3550151"/>
            <a:ext cx="75591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스테이지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65AD420-28EC-4025-B947-1945F1BE471F}"/>
              </a:ext>
            </a:extLst>
          </p:cNvPr>
          <p:cNvSpPr/>
          <p:nvPr/>
        </p:nvSpPr>
        <p:spPr>
          <a:xfrm>
            <a:off x="8247298" y="3531621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진행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22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26">
            <a:extLst>
              <a:ext uri="{FF2B5EF4-FFF2-40B4-BE49-F238E27FC236}">
                <a16:creationId xmlns:a16="http://schemas.microsoft.com/office/drawing/2014/main" id="{65295520-2C14-4248-98E6-C99B0ACB6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03162"/>
              </p:ext>
            </p:extLst>
          </p:nvPr>
        </p:nvGraphicFramePr>
        <p:xfrm>
          <a:off x="316273" y="1538245"/>
          <a:ext cx="11573335" cy="19333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7212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777855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3763523875"/>
                    </a:ext>
                  </a:extLst>
                </a:gridCol>
                <a:gridCol w="3983896">
                  <a:extLst>
                    <a:ext uri="{9D8B030D-6E8A-4147-A177-3AD203B41FA5}">
                      <a16:colId xmlns:a16="http://schemas.microsoft.com/office/drawing/2014/main" val="3989355731"/>
                    </a:ext>
                  </a:extLst>
                </a:gridCol>
                <a:gridCol w="1666810">
                  <a:extLst>
                    <a:ext uri="{9D8B030D-6E8A-4147-A177-3AD203B41FA5}">
                      <a16:colId xmlns:a16="http://schemas.microsoft.com/office/drawing/2014/main" val="2867824984"/>
                    </a:ext>
                  </a:extLst>
                </a:gridCol>
                <a:gridCol w="2486024">
                  <a:extLst>
                    <a:ext uri="{9D8B030D-6E8A-4147-A177-3AD203B41FA5}">
                      <a16:colId xmlns:a16="http://schemas.microsoft.com/office/drawing/2014/main" val="3036262258"/>
                    </a:ext>
                  </a:extLst>
                </a:gridCol>
              </a:tblGrid>
              <a:tr h="235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캐릭터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구분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스토리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존 스미스 디자인 컨셉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5629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존 스미스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한 때 잘나가던 </a:t>
                      </a:r>
                      <a:r>
                        <a:rPr lang="en-US" altLang="ko-KR" sz="1000" dirty="0"/>
                        <a:t>CIA</a:t>
                      </a:r>
                      <a:r>
                        <a:rPr lang="ko-KR" altLang="en-US" sz="1000" dirty="0"/>
                        <a:t>요원의 저격수부대 리더였지만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1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부득이한 실수로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정부에 큰 손해를 입힌 채 자존심과 명예를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1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잃고 징계를 받은 채 실업자가 되었다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1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절망에 빠지던 중 우연히 길거리를 지나가는 길에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1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‘Sniper Champion league’ </a:t>
                      </a:r>
                      <a:r>
                        <a:rPr lang="ko-KR" altLang="en-US" sz="1000" dirty="0"/>
                        <a:t>대회를 보았고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1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잃어버린 자존심과 명예를 회복하기 위해 참가하게 됨</a:t>
                      </a:r>
                      <a:endParaRPr lang="en-US" altLang="ko-KR" sz="1000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0" dirty="0"/>
                        <a:t>절망에 빠져 외모를 가꾸지 </a:t>
                      </a:r>
                      <a:endParaRPr lang="en-US" altLang="ko-KR" sz="1000" b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0" dirty="0"/>
                        <a:t>        </a:t>
                      </a:r>
                      <a:r>
                        <a:rPr lang="ko-KR" altLang="en-US" sz="1000" b="0" dirty="0"/>
                        <a:t>못한 느낌을 주도록 수염을</a:t>
                      </a:r>
                      <a:endParaRPr lang="en-US" altLang="ko-KR" sz="1000" b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0" dirty="0"/>
                        <a:t>        </a:t>
                      </a:r>
                      <a:r>
                        <a:rPr lang="ko-KR" altLang="en-US" sz="1000" b="0" dirty="0"/>
                        <a:t>추가하여</a:t>
                      </a: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백수의</a:t>
                      </a: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느낌을 강조함</a:t>
                      </a:r>
                      <a:endParaRPr lang="en-US" altLang="ko-KR" sz="1000" b="0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0" dirty="0"/>
                        <a:t>백수 느낌을</a:t>
                      </a: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강조하기 위해</a:t>
                      </a:r>
                      <a:endParaRPr lang="en-US" altLang="ko-KR" sz="1000" b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0" dirty="0"/>
                        <a:t>        </a:t>
                      </a:r>
                      <a:r>
                        <a:rPr lang="ko-KR" altLang="en-US" sz="1000" b="0" dirty="0"/>
                        <a:t>추리닝과</a:t>
                      </a: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운동화를 입혔음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35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국적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미국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34879"/>
                  </a:ext>
                </a:extLst>
              </a:tr>
              <a:tr h="2356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성별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남성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82857"/>
                  </a:ext>
                </a:extLst>
              </a:tr>
              <a:tr h="235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29</a:t>
                      </a:r>
                      <a:r>
                        <a:rPr lang="ko-KR" altLang="en-US" sz="1000" b="1" dirty="0"/>
                        <a:t>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758274"/>
                  </a:ext>
                </a:extLst>
              </a:tr>
              <a:tr h="2356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신장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183cm</a:t>
                      </a:r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765959"/>
                  </a:ext>
                </a:extLst>
              </a:tr>
              <a:tr h="470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직업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백수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482435"/>
                  </a:ext>
                </a:extLst>
              </a:tr>
            </a:tbl>
          </a:graphicData>
        </a:graphic>
      </p:graphicFrame>
      <p:pic>
        <p:nvPicPr>
          <p:cNvPr id="41" name="그림 40" descr="사람, 남자, 쥐고있는, 가장이(가) 표시된 사진&#10;&#10;자동 생성된 설명">
            <a:extLst>
              <a:ext uri="{FF2B5EF4-FFF2-40B4-BE49-F238E27FC236}">
                <a16:creationId xmlns:a16="http://schemas.microsoft.com/office/drawing/2014/main" id="{A79C4003-6652-4FE6-AA15-92C9ACE7F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5" y="1772586"/>
            <a:ext cx="1776676" cy="1714247"/>
          </a:xfrm>
          <a:prstGeom prst="rect">
            <a:avLst/>
          </a:prstGeom>
          <a:ln w="28575"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EF9F871-A3D7-4C7C-8C5A-BF561E885EFA}"/>
              </a:ext>
            </a:extLst>
          </p:cNvPr>
          <p:cNvSpPr txBox="1"/>
          <p:nvPr/>
        </p:nvSpPr>
        <p:spPr>
          <a:xfrm>
            <a:off x="8923822" y="137903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Mixamo</a:t>
            </a:r>
            <a:endParaRPr lang="ko-KR" altLang="en-US" sz="1000" dirty="0"/>
          </a:p>
        </p:txBody>
      </p:sp>
      <p:graphicFrame>
        <p:nvGraphicFramePr>
          <p:cNvPr id="40" name="표 26">
            <a:extLst>
              <a:ext uri="{FF2B5EF4-FFF2-40B4-BE49-F238E27FC236}">
                <a16:creationId xmlns:a16="http://schemas.microsoft.com/office/drawing/2014/main" id="{B36A3670-08A3-4D35-A261-2A0D297EC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44757"/>
              </p:ext>
            </p:extLst>
          </p:nvPr>
        </p:nvGraphicFramePr>
        <p:xfrm>
          <a:off x="313675" y="3486037"/>
          <a:ext cx="11573336" cy="204053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00687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757238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3763523875"/>
                    </a:ext>
                  </a:extLst>
                </a:gridCol>
                <a:gridCol w="3955597">
                  <a:extLst>
                    <a:ext uri="{9D8B030D-6E8A-4147-A177-3AD203B41FA5}">
                      <a16:colId xmlns:a16="http://schemas.microsoft.com/office/drawing/2014/main" val="2433617417"/>
                    </a:ext>
                  </a:extLst>
                </a:gridCol>
                <a:gridCol w="1687965">
                  <a:extLst>
                    <a:ext uri="{9D8B030D-6E8A-4147-A177-3AD203B41FA5}">
                      <a16:colId xmlns:a16="http://schemas.microsoft.com/office/drawing/2014/main" val="1431062130"/>
                    </a:ext>
                  </a:extLst>
                </a:gridCol>
                <a:gridCol w="2486024">
                  <a:extLst>
                    <a:ext uri="{9D8B030D-6E8A-4147-A177-3AD203B41FA5}">
                      <a16:colId xmlns:a16="http://schemas.microsoft.com/office/drawing/2014/main" val="1660942402"/>
                    </a:ext>
                  </a:extLst>
                </a:gridCol>
              </a:tblGrid>
              <a:tr h="219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캐릭터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스토리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리 소향 디자인 컨셉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77090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리 소향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중국인과 미국인 사이에 혼혈로 태어난 리 소향은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어릴 적에 불의의 한</a:t>
                      </a:r>
                      <a:endParaRPr lang="en-US" altLang="ko-KR" sz="9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사고로 오른쪽 눈에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화상을 입게 된다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부모측은 흉측하다며 길거리에</a:t>
                      </a:r>
                      <a:endParaRPr lang="en-US" altLang="ko-KR" sz="9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버리게 되었고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무술이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뛰어나기로 소문난 </a:t>
                      </a:r>
                      <a:r>
                        <a:rPr lang="en-US" altLang="ko-KR" sz="900" dirty="0"/>
                        <a:t>‘</a:t>
                      </a:r>
                      <a:r>
                        <a:rPr lang="ko-KR" altLang="en-US" sz="900" dirty="0"/>
                        <a:t>장 훼이</a:t>
                      </a:r>
                      <a:r>
                        <a:rPr lang="en-US" altLang="ko-KR" sz="900" dirty="0"/>
                        <a:t>’</a:t>
                      </a:r>
                      <a:r>
                        <a:rPr lang="ko-KR" altLang="en-US" sz="900" dirty="0"/>
                        <a:t>는 술을 먹고 귀가</a:t>
                      </a:r>
                      <a:endParaRPr lang="en-US" altLang="ko-KR" sz="9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하던 중 우연히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발견하게 되어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이를 안타깝게 여기고 제자로 받아 주었다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리 소향은 어느덧 성인이 될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무렵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수련을  마치고 귀가하던 중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멀리서</a:t>
                      </a:r>
                      <a:endParaRPr lang="en-US" altLang="ko-KR" sz="9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‘장 훼이</a:t>
                      </a:r>
                      <a:r>
                        <a:rPr lang="en-US" altLang="ko-KR" sz="900" dirty="0"/>
                        <a:t>’</a:t>
                      </a:r>
                      <a:r>
                        <a:rPr lang="ko-KR" altLang="en-US" sz="900" dirty="0"/>
                        <a:t>가 미국 정부에서 온 일행에 맥 없이 끌려가는 모습을 보고</a:t>
                      </a:r>
                      <a:endParaRPr lang="en-US" altLang="ko-KR" sz="9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스승님을 찾기 위해 미행을 하던 도중 놓치고 말았다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그 때 미국 정부에서 개최한 </a:t>
                      </a:r>
                      <a:r>
                        <a:rPr lang="en-US" altLang="ko-KR" sz="900" dirty="0"/>
                        <a:t>‘Sniper Champion league’ </a:t>
                      </a:r>
                      <a:r>
                        <a:rPr lang="ko-KR" altLang="en-US" sz="900" dirty="0"/>
                        <a:t>대회를 보고 우승을 하면 스승을</a:t>
                      </a:r>
                      <a:endParaRPr lang="en-US" altLang="ko-KR" sz="9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찾는데 도움이 될 지 모른다는 생각을 갖고 대회를 참가하게 됨</a:t>
                      </a:r>
                      <a:endParaRPr lang="en-US" altLang="ko-KR" sz="900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/>
                        <a:t>올린 묶음 머리로 오른쪽으로 길게</a:t>
                      </a:r>
                      <a:endParaRPr lang="en-US" altLang="ko-KR" sz="10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dirty="0"/>
                        <a:t>       </a:t>
                      </a:r>
                      <a:r>
                        <a:rPr lang="ko-KR" altLang="en-US" sz="1000" dirty="0"/>
                        <a:t>내린 앞머리가 있음</a:t>
                      </a:r>
                      <a:endParaRPr lang="en-US" altLang="ko-KR" sz="1000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dirty="0"/>
                        <a:t> 오른쪽 눈에 밖을 볼 수 있는</a:t>
                      </a:r>
                      <a:endParaRPr lang="en-US" altLang="ko-KR" sz="10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dirty="0"/>
                        <a:t>     </a:t>
                      </a:r>
                      <a:r>
                        <a:rPr lang="ko-KR" altLang="en-US" sz="1000" dirty="0"/>
                        <a:t> 안대를 씌움</a:t>
                      </a:r>
                      <a:endParaRPr lang="en-US" altLang="ko-KR" sz="1000" dirty="0"/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000" b="0" dirty="0"/>
                        <a:t> 여정을 떠나는 느낌으로 비스듬히  </a:t>
                      </a:r>
                      <a:endParaRPr lang="en-US" altLang="ko-KR" sz="1000" b="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      </a:t>
                      </a:r>
                      <a:r>
                        <a:rPr lang="ko-KR" altLang="en-US" sz="1000" b="0" dirty="0"/>
                        <a:t>찬 벨트와 손에 갑옷을 착용함</a:t>
                      </a:r>
                      <a:endParaRPr lang="en-US" altLang="ko-KR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966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국적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중국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34879"/>
                  </a:ext>
                </a:extLst>
              </a:tr>
              <a:tr h="2876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성별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여성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82857"/>
                  </a:ext>
                </a:extLst>
              </a:tr>
              <a:tr h="328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18</a:t>
                      </a:r>
                      <a:r>
                        <a:rPr lang="ko-KR" altLang="en-US" sz="1000" b="1" dirty="0"/>
                        <a:t>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758274"/>
                  </a:ext>
                </a:extLst>
              </a:tr>
              <a:tr h="3627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신장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172cm</a:t>
                      </a:r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765959"/>
                  </a:ext>
                </a:extLst>
              </a:tr>
              <a:tr h="219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직업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무술인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482435"/>
                  </a:ext>
                </a:extLst>
              </a:tr>
            </a:tbl>
          </a:graphicData>
        </a:graphic>
      </p:graphicFrame>
      <p:pic>
        <p:nvPicPr>
          <p:cNvPr id="46" name="그림 45" descr="사람, 여자, 채, 쥐고있는이(가) 표시된 사진&#10;&#10;자동 생성된 설명">
            <a:extLst>
              <a:ext uri="{FF2B5EF4-FFF2-40B4-BE49-F238E27FC236}">
                <a16:creationId xmlns:a16="http://schemas.microsoft.com/office/drawing/2014/main" id="{71159453-2F0C-4F47-A702-D99C2BC562E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66" y="1797983"/>
            <a:ext cx="1669038" cy="1688053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5050F2A-043D-4870-B0D3-432950184575}"/>
              </a:ext>
            </a:extLst>
          </p:cNvPr>
          <p:cNvCxnSpPr>
            <a:cxnSpLocks/>
          </p:cNvCxnSpPr>
          <p:nvPr/>
        </p:nvCxnSpPr>
        <p:spPr>
          <a:xfrm>
            <a:off x="15636" y="600082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E6550B-FFF2-41B9-9E27-2BE8E1DD0A3A}"/>
              </a:ext>
            </a:extLst>
          </p:cNvPr>
          <p:cNvSpPr txBox="1"/>
          <p:nvPr/>
        </p:nvSpPr>
        <p:spPr>
          <a:xfrm>
            <a:off x="778467" y="5512322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캐릭터 컨셉을 두명으로 잡은 이유</a:t>
            </a:r>
            <a:endParaRPr lang="en-US" altLang="ko-KR" sz="2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8A49F90-DAD1-4594-B7E7-AD99717E8A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9" y="5504396"/>
            <a:ext cx="603736" cy="53123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6D9774F-6DF6-433D-BE4F-1F359F9A20C7}"/>
              </a:ext>
            </a:extLst>
          </p:cNvPr>
          <p:cNvGrpSpPr/>
          <p:nvPr/>
        </p:nvGrpSpPr>
        <p:grpSpPr>
          <a:xfrm>
            <a:off x="421665" y="6061686"/>
            <a:ext cx="3446708" cy="678492"/>
            <a:chOff x="8402784" y="2628661"/>
            <a:chExt cx="3161741" cy="772257"/>
          </a:xfrm>
        </p:grpSpPr>
        <p:sp>
          <p:nvSpPr>
            <p:cNvPr id="49" name="사각형: 둥근 모서리 1">
              <a:extLst>
                <a:ext uri="{FF2B5EF4-FFF2-40B4-BE49-F238E27FC236}">
                  <a16:creationId xmlns:a16="http://schemas.microsoft.com/office/drawing/2014/main" id="{C05D8F31-4426-4294-A6C6-333942798DE1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스토리 컨셉과 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rgbClr val="FF0000"/>
                  </a:solidFill>
                </a:rPr>
                <a:t>연관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되어 제작하기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D896EB1-5B11-4D3A-B713-A2CECE881A74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17A87B0-B311-4128-9BF3-F6BAC011272C}"/>
              </a:ext>
            </a:extLst>
          </p:cNvPr>
          <p:cNvGrpSpPr/>
          <p:nvPr/>
        </p:nvGrpSpPr>
        <p:grpSpPr>
          <a:xfrm>
            <a:off x="4153001" y="6061686"/>
            <a:ext cx="3714293" cy="678492"/>
            <a:chOff x="8402784" y="2628661"/>
            <a:chExt cx="3161741" cy="772257"/>
          </a:xfrm>
        </p:grpSpPr>
        <p:sp>
          <p:nvSpPr>
            <p:cNvPr id="61" name="사각형: 둥근 모서리 1">
              <a:extLst>
                <a:ext uri="{FF2B5EF4-FFF2-40B4-BE49-F238E27FC236}">
                  <a16:creationId xmlns:a16="http://schemas.microsoft.com/office/drawing/2014/main" id="{33E4881F-55F0-4F34-9528-89B8283A53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기본으로 지급 되는 캐릭터로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유저들의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취향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에 맞는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캐릭터 선택을 위함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269127F-21C3-4488-B582-9059A2816C58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053EC69-6923-4C38-8E1E-A922F2A37728}"/>
              </a:ext>
            </a:extLst>
          </p:cNvPr>
          <p:cNvCxnSpPr>
            <a:cxnSpLocks/>
          </p:cNvCxnSpPr>
          <p:nvPr/>
        </p:nvCxnSpPr>
        <p:spPr>
          <a:xfrm>
            <a:off x="7948870" y="6000823"/>
            <a:ext cx="4258766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6C9A20D-12A2-4C63-A945-D20CC722D6B2}"/>
              </a:ext>
            </a:extLst>
          </p:cNvPr>
          <p:cNvGrpSpPr/>
          <p:nvPr/>
        </p:nvGrpSpPr>
        <p:grpSpPr>
          <a:xfrm>
            <a:off x="8354899" y="6061686"/>
            <a:ext cx="3446708" cy="678492"/>
            <a:chOff x="8402784" y="2628661"/>
            <a:chExt cx="3161741" cy="772257"/>
          </a:xfrm>
        </p:grpSpPr>
        <p:sp>
          <p:nvSpPr>
            <p:cNvPr id="79" name="사각형: 둥근 모서리 1">
              <a:extLst>
                <a:ext uri="{FF2B5EF4-FFF2-40B4-BE49-F238E27FC236}">
                  <a16:creationId xmlns:a16="http://schemas.microsoft.com/office/drawing/2014/main" id="{BB3633C8-95C4-47F2-B0FB-1B9370EFF8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캐릭터 변경 시 사용 되는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게임</a:t>
              </a:r>
              <a:endParaRPr lang="en-US" altLang="ko-KR" sz="1300" b="1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rgbClr val="FF0000"/>
                  </a:solidFill>
                </a:rPr>
                <a:t>화폐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의 중요성을 나타내기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B54FC7F2-3401-4AAE-8D98-4487CFE8A955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61EB91-9833-41DA-A363-2DF4B3D2BD60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8C4F5AA-3CA3-4835-AC68-6BDA2B1AEFC5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272C50A-8010-4EAD-8AA9-A5213C00FB84}"/>
                  </a:ext>
                </a:extLst>
              </p:cNvPr>
              <p:cNvGrpSpPr/>
              <p:nvPr/>
            </p:nvGrpSpPr>
            <p:grpSpPr>
              <a:xfrm>
                <a:off x="2448" y="806314"/>
                <a:ext cx="12192626" cy="750158"/>
                <a:chOff x="2448" y="791684"/>
                <a:chExt cx="12192626" cy="750158"/>
              </a:xfrm>
            </p:grpSpPr>
            <p:sp>
              <p:nvSpPr>
                <p:cNvPr id="95" name="화살표: 오각형 94">
                  <a:extLst>
                    <a:ext uri="{FF2B5EF4-FFF2-40B4-BE49-F238E27FC236}">
                      <a16:creationId xmlns:a16="http://schemas.microsoft.com/office/drawing/2014/main" id="{189DA26D-9408-4BEA-B2E3-1036DDC95837}"/>
                    </a:ext>
                  </a:extLst>
                </p:cNvPr>
                <p:cNvSpPr/>
                <p:nvPr/>
              </p:nvSpPr>
              <p:spPr>
                <a:xfrm rot="5400000">
                  <a:off x="4638942" y="472762"/>
                  <a:ext cx="714488" cy="1423672"/>
                </a:xfrm>
                <a:prstGeom prst="homePlate">
                  <a:avLst>
                    <a:gd name="adj" fmla="val 3968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AD5C976F-D865-43F3-91C9-4826212B1F1E}"/>
                    </a:ext>
                  </a:extLst>
                </p:cNvPr>
                <p:cNvGrpSpPr/>
                <p:nvPr/>
              </p:nvGrpSpPr>
              <p:grpSpPr>
                <a:xfrm>
                  <a:off x="2448" y="791684"/>
                  <a:ext cx="12192626" cy="515792"/>
                  <a:chOff x="2448" y="791684"/>
                  <a:chExt cx="12192626" cy="515792"/>
                </a:xfrm>
              </p:grpSpPr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5F369927-5C9C-4A70-8E3E-89FAA568336B}"/>
                      </a:ext>
                    </a:extLst>
                  </p:cNvPr>
                  <p:cNvSpPr/>
                  <p:nvPr/>
                </p:nvSpPr>
                <p:spPr>
                  <a:xfrm>
                    <a:off x="9754031" y="827498"/>
                    <a:ext cx="1425265" cy="4292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52B14219-6361-4A1F-A2C6-72B2FE45CD58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816" y="859857"/>
                    <a:ext cx="1648436" cy="367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Ⅲ. </a:t>
                    </a:r>
                    <a:r>
                      <a:rPr lang="ko-KR" altLang="en-US" dirty="0"/>
                      <a:t>결론</a:t>
                    </a: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3FF221F8-D87F-49BF-9852-C52652D03D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220" y="905551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b="1" dirty="0"/>
                      <a:t>게임 정보</a:t>
                    </a: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048D03AE-D5EA-4715-9221-4AF0CB020F1A}"/>
                      </a:ext>
                    </a:extLst>
                  </p:cNvPr>
                  <p:cNvSpPr/>
                  <p:nvPr/>
                </p:nvSpPr>
                <p:spPr>
                  <a:xfrm>
                    <a:off x="672013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8D89687-FA4D-4B80-929C-1611771F8A8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649" y="815033"/>
                    <a:ext cx="9513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패시브 </a:t>
                    </a:r>
                    <a:r>
                      <a:rPr lang="en-US" altLang="ko-KR" sz="1300" dirty="0"/>
                      <a:t>&amp;</a:t>
                    </a:r>
                  </a:p>
                  <a:p>
                    <a:pPr algn="ctr"/>
                    <a:r>
                      <a:rPr lang="ko-KR" altLang="en-US" sz="1300" dirty="0"/>
                      <a:t>아이템</a:t>
                    </a:r>
                  </a:p>
                </p:txBody>
              </p:sp>
              <p:sp>
                <p:nvSpPr>
                  <p:cNvPr id="102" name="직사각형 101">
                    <a:extLst>
                      <a:ext uri="{FF2B5EF4-FFF2-40B4-BE49-F238E27FC236}">
                        <a16:creationId xmlns:a16="http://schemas.microsoft.com/office/drawing/2014/main" id="{B6504CE5-E80A-4032-BC2F-A175656E4A19}"/>
                      </a:ext>
                    </a:extLst>
                  </p:cNvPr>
                  <p:cNvSpPr/>
                  <p:nvPr/>
                </p:nvSpPr>
                <p:spPr>
                  <a:xfrm>
                    <a:off x="772856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0673A818-1771-4623-8922-C9C735B6029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3225" y="876705"/>
                    <a:ext cx="84250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UI &amp; UX</a:t>
                    </a:r>
                    <a:endParaRPr lang="ko-KR" altLang="en-US" sz="1300" dirty="0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E42AA93E-4843-410B-821E-C9C07EAA515B}"/>
                      </a:ext>
                    </a:extLst>
                  </p:cNvPr>
                  <p:cNvGrpSpPr/>
                  <p:nvPr/>
                </p:nvGrpSpPr>
                <p:grpSpPr>
                  <a:xfrm>
                    <a:off x="1429138" y="807872"/>
                    <a:ext cx="2858792" cy="492443"/>
                    <a:chOff x="1429138" y="807872"/>
                    <a:chExt cx="2858792" cy="492443"/>
                  </a:xfrm>
                </p:grpSpPr>
                <p:sp>
                  <p:nvSpPr>
                    <p:cNvPr id="114" name="직사각형 113">
                      <a:extLst>
                        <a:ext uri="{FF2B5EF4-FFF2-40B4-BE49-F238E27FC236}">
                          <a16:creationId xmlns:a16="http://schemas.microsoft.com/office/drawing/2014/main" id="{3B243ED9-A1EF-4D11-BD68-48FE5F62D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3731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91260F56-659F-4C3D-BE80-D5394CE57D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553" y="807872"/>
                      <a:ext cx="9513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유사 게임</a:t>
                      </a:r>
                      <a:endParaRPr lang="en-US" altLang="ko-KR" sz="1300" dirty="0"/>
                    </a:p>
                    <a:p>
                      <a:pPr algn="ctr"/>
                      <a:r>
                        <a:rPr lang="ko-KR" altLang="en-US" sz="1300" dirty="0"/>
                        <a:t>비교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821D7A6-24F9-477E-807E-F3E8B8DD87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9110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E67F2E00-A95B-4B57-8B2B-733C3372AC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138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1CF2798F-AB64-46B0-9070-349DFAC054FE}"/>
                      </a:ext>
                    </a:extLst>
                  </p:cNvPr>
                  <p:cNvGrpSpPr/>
                  <p:nvPr/>
                </p:nvGrpSpPr>
                <p:grpSpPr>
                  <a:xfrm>
                    <a:off x="5708430" y="826840"/>
                    <a:ext cx="1011822" cy="430091"/>
                    <a:chOff x="5870306" y="387644"/>
                    <a:chExt cx="1011822" cy="430091"/>
                  </a:xfrm>
                </p:grpSpPr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893EDD59-F059-4B1C-9D20-926029FDF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0306" y="387644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C3B80159-31F9-4956-A4E7-7E3EB11B84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6541" y="449839"/>
                      <a:ext cx="699352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캐릭터</a:t>
                      </a:r>
                    </a:p>
                  </p:txBody>
                </p:sp>
              </p:grp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8FF3A401-BD93-42B9-9C10-DB5CA375855C}"/>
                      </a:ext>
                    </a:extLst>
                  </p:cNvPr>
                  <p:cNvSpPr/>
                  <p:nvPr/>
                </p:nvSpPr>
                <p:spPr>
                  <a:xfrm>
                    <a:off x="8745648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474B6EE-5D4D-4A10-AD2E-54D1FC86A425}"/>
                      </a:ext>
                    </a:extLst>
                  </p:cNvPr>
                  <p:cNvSpPr txBox="1"/>
                  <p:nvPr/>
                </p:nvSpPr>
                <p:spPr>
                  <a:xfrm>
                    <a:off x="8830307" y="791684"/>
                    <a:ext cx="842503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Flow Chart</a:t>
                    </a:r>
                    <a:endParaRPr lang="ko-KR" altLang="en-US" sz="1300" dirty="0"/>
                  </a:p>
                </p:txBody>
              </p:sp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4C713002-4FA2-45A9-A959-A923CEECBBFC}"/>
                      </a:ext>
                    </a:extLst>
                  </p:cNvPr>
                  <p:cNvSpPr/>
                  <p:nvPr/>
                </p:nvSpPr>
                <p:spPr>
                  <a:xfrm>
                    <a:off x="11183252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B0798E3-0589-4235-BE81-E31FBC1C8A44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2252" y="901330"/>
                    <a:ext cx="865979" cy="296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기대효과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837AAE2-B857-41F1-8E43-4F62496756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408" y="884373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게임 정보</a:t>
                    </a:r>
                  </a:p>
                </p:txBody>
              </p:sp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D43F0D02-E51B-48AB-B4B5-47E7959E2013}"/>
                      </a:ext>
                    </a:extLst>
                  </p:cNvPr>
                  <p:cNvSpPr/>
                  <p:nvPr/>
                </p:nvSpPr>
                <p:spPr>
                  <a:xfrm>
                    <a:off x="2448" y="825994"/>
                    <a:ext cx="1425265" cy="4307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EC2B2D-6569-42C5-91D7-5509088E6861}"/>
                  </a:ext>
                </a:extLst>
              </p:cNvPr>
              <p:cNvSpPr txBox="1"/>
              <p:nvPr/>
            </p:nvSpPr>
            <p:spPr>
              <a:xfrm>
                <a:off x="4232262" y="879993"/>
                <a:ext cx="1478623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b="1" dirty="0"/>
                  <a:t>Ⅱ. </a:t>
                </a:r>
                <a:r>
                  <a:rPr lang="ko-KR" altLang="en-US" sz="1700" b="1" dirty="0"/>
                  <a:t>게임 컨셉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6A0CD98-C12B-4FB4-BBCA-90B8064FDD2F}"/>
                  </a:ext>
                </a:extLst>
              </p:cNvPr>
              <p:cNvSpPr txBox="1"/>
              <p:nvPr/>
            </p:nvSpPr>
            <p:spPr>
              <a:xfrm>
                <a:off x="-131262" y="888524"/>
                <a:ext cx="164843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/>
                  <a:t>Ⅰ. </a:t>
                </a:r>
                <a:r>
                  <a:rPr lang="ko-KR" altLang="en-US" sz="1700" dirty="0"/>
                  <a:t>게임 개괄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A814799-7E53-4797-8E56-30994C836FD3}"/>
                </a:ext>
              </a:extLst>
            </p:cNvPr>
            <p:cNvSpPr txBox="1"/>
            <p:nvPr/>
          </p:nvSpPr>
          <p:spPr>
            <a:xfrm>
              <a:off x="2380398" y="813475"/>
              <a:ext cx="10118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목적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재미요소</a:t>
              </a:r>
            </a:p>
          </p:txBody>
        </p:sp>
      </p:grpSp>
      <p:pic>
        <p:nvPicPr>
          <p:cNvPr id="3" name="그림 2" descr="사람, 남자, 보드, 쥐고있는이(가) 표시된 사진&#10;&#10;자동 생성된 설명">
            <a:extLst>
              <a:ext uri="{FF2B5EF4-FFF2-40B4-BE49-F238E27FC236}">
                <a16:creationId xmlns:a16="http://schemas.microsoft.com/office/drawing/2014/main" id="{EE0D196B-1018-4059-BBB7-A36EEC8245E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28" y="3738609"/>
            <a:ext cx="1669038" cy="1783638"/>
          </a:xfrm>
          <a:prstGeom prst="rect">
            <a:avLst/>
          </a:prstGeom>
        </p:spPr>
      </p:pic>
      <p:pic>
        <p:nvPicPr>
          <p:cNvPr id="7" name="그림 6" descr="의류, 사람, 유니폼, 여자이(가) 표시된 사진&#10;&#10;자동 생성된 설명">
            <a:extLst>
              <a:ext uri="{FF2B5EF4-FFF2-40B4-BE49-F238E27FC236}">
                <a16:creationId xmlns:a16="http://schemas.microsoft.com/office/drawing/2014/main" id="{6712E649-11ED-49AC-9066-EADA0B1DF9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4" y="3738609"/>
            <a:ext cx="1778893" cy="178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5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083088"/>
              </p:ext>
            </p:extLst>
          </p:nvPr>
        </p:nvGraphicFramePr>
        <p:xfrm>
          <a:off x="343116" y="1618667"/>
          <a:ext cx="11526742" cy="510990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34246">
                  <a:extLst>
                    <a:ext uri="{9D8B030D-6E8A-4147-A177-3AD203B41FA5}">
                      <a16:colId xmlns:a16="http://schemas.microsoft.com/office/drawing/2014/main" val="745284868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325095724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693844219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4882451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564667426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18417984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259571857"/>
                    </a:ext>
                  </a:extLst>
                </a:gridCol>
                <a:gridCol w="1581896">
                  <a:extLst>
                    <a:ext uri="{9D8B030D-6E8A-4147-A177-3AD203B41FA5}">
                      <a16:colId xmlns:a16="http://schemas.microsoft.com/office/drawing/2014/main" val="3896567327"/>
                    </a:ext>
                  </a:extLst>
                </a:gridCol>
              </a:tblGrid>
              <a:tr h="128071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/>
                        <a:t>인게임 공통 모션 종류 컨셉 </a:t>
                      </a:r>
                      <a:r>
                        <a:rPr lang="en-US" altLang="ko-KR" sz="1500" b="0" dirty="0"/>
                        <a:t>Ex_1</a:t>
                      </a:r>
                      <a:endParaRPr lang="ko-KR" altLang="en-US" sz="15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06679"/>
                  </a:ext>
                </a:extLst>
              </a:tr>
              <a:tr h="28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서 있는 모습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앉아 있는 모습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점프한 모습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착지하는 모습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707401"/>
                  </a:ext>
                </a:extLst>
              </a:tr>
              <a:tr h="381521">
                <a:tc rowSpan="3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86811"/>
                  </a:ext>
                </a:extLst>
              </a:tr>
              <a:tr h="63499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baseline="0" dirty="0"/>
                        <a:t>1. </a:t>
                      </a:r>
                      <a:r>
                        <a:rPr lang="ko-KR" altLang="en-US" sz="1100" b="0" baseline="0" dirty="0"/>
                        <a:t>게임 시작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baseline="0" dirty="0"/>
                    </a:p>
                    <a:p>
                      <a:pPr latinLnBrk="1"/>
                      <a:r>
                        <a:rPr lang="en-US" altLang="ko-KR" sz="1100" b="0" baseline="0" dirty="0"/>
                        <a:t>2. </a:t>
                      </a:r>
                      <a:r>
                        <a:rPr lang="ko-KR" altLang="en-US" sz="1100" b="0" baseline="0" dirty="0"/>
                        <a:t>키 입력이 없을</a:t>
                      </a:r>
                      <a:endParaRPr lang="en-US" altLang="ko-KR" sz="1100" b="0" baseline="0" dirty="0"/>
                    </a:p>
                    <a:p>
                      <a:pPr latinLnBrk="1"/>
                      <a:r>
                        <a:rPr lang="en-US" altLang="ko-KR" sz="1100" b="0" baseline="0" dirty="0"/>
                        <a:t>   </a:t>
                      </a:r>
                      <a:r>
                        <a:rPr lang="ko-KR" altLang="en-US" sz="1100" b="0" baseline="0" dirty="0"/>
                        <a:t>경우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100" b="0" dirty="0"/>
                        <a:t>‘</a:t>
                      </a:r>
                      <a:r>
                        <a:rPr lang="ko-KR" altLang="en-US" sz="1100" b="0" dirty="0"/>
                        <a:t>앉기</a:t>
                      </a:r>
                      <a:r>
                        <a:rPr lang="en-US" altLang="ko-KR" sz="1100" b="0" dirty="0"/>
                        <a:t>’</a:t>
                      </a:r>
                      <a:r>
                        <a:rPr lang="ko-KR" altLang="en-US" sz="1100" b="0" dirty="0"/>
                        <a:t> 버튼</a:t>
                      </a:r>
                      <a:endParaRPr lang="en-US" altLang="ko-KR" sz="1100" b="0" dirty="0"/>
                    </a:p>
                    <a:p>
                      <a:pPr algn="ctr" latinLnBrk="1"/>
                      <a:r>
                        <a:rPr lang="ko-KR" altLang="en-US" sz="1100" b="0" dirty="0"/>
                        <a:t>    입력</a:t>
                      </a:r>
                      <a:r>
                        <a:rPr lang="ko-KR" altLang="en-US" sz="1100" b="0" baseline="0" dirty="0"/>
                        <a:t>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100" b="0" dirty="0"/>
                        <a:t>‘</a:t>
                      </a:r>
                      <a:r>
                        <a:rPr lang="ko-KR" altLang="en-US" sz="1100" b="0" dirty="0"/>
                        <a:t>점프</a:t>
                      </a:r>
                      <a:r>
                        <a:rPr lang="en-US" altLang="ko-KR" sz="1100" b="0" dirty="0"/>
                        <a:t>’</a:t>
                      </a:r>
                      <a:r>
                        <a:rPr lang="ko-KR" altLang="en-US" sz="1100" b="0" dirty="0"/>
                        <a:t>버튼</a:t>
                      </a:r>
                      <a:endParaRPr lang="en-US" altLang="ko-KR" sz="1100" b="0" dirty="0"/>
                    </a:p>
                    <a:p>
                      <a:pPr algn="ctr" latinLnBrk="1"/>
                      <a:r>
                        <a:rPr lang="ko-KR" altLang="en-US" sz="1100" b="0" dirty="0"/>
                        <a:t>  입력</a:t>
                      </a:r>
                      <a:r>
                        <a:rPr lang="ko-KR" altLang="en-US" sz="1100" b="0" baseline="0" dirty="0"/>
                        <a:t>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Jump_Up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→</a:t>
                      </a: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37916"/>
                  </a:ext>
                </a:extLst>
              </a:tr>
              <a:tr h="103475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총기를 들며 </a:t>
                      </a:r>
                      <a:endParaRPr lang="en-US" altLang="ko-KR" sz="1100" b="1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사격 준비 자세를</a:t>
                      </a:r>
                      <a:endParaRPr lang="en-US" altLang="ko-KR" sz="1100" b="1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표현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총기를 들며</a:t>
                      </a:r>
                      <a:endParaRPr lang="en-US" altLang="ko-KR" sz="1100" b="1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앉아서 사격 준비</a:t>
                      </a:r>
                      <a:endParaRPr lang="en-US" altLang="ko-KR" sz="1100" b="1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자세를 표현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총기를 들고 있는</a:t>
                      </a:r>
                      <a:endParaRPr lang="en-US" altLang="ko-KR" sz="1100" b="1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모습을 유지하며</a:t>
                      </a:r>
                      <a:endParaRPr lang="en-US" altLang="ko-KR" sz="1100" b="1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점프를 표현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점프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맞춰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시작을 하며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내려가면서 안정감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있게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착지하는 모습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62004"/>
                  </a:ext>
                </a:extLst>
              </a:tr>
              <a:tr h="381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서서 좌측 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서서 우측 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앉아서 좌측 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앉아서 우측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55568"/>
                  </a:ext>
                </a:extLst>
              </a:tr>
              <a:tr h="381521">
                <a:tc rowSpan="3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436979"/>
                  </a:ext>
                </a:extLst>
              </a:tr>
              <a:tr h="6585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좌측 아이콘 입력 →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en-US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우측 아이콘 입력 →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en-US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앉기 아이콘 입력→</a:t>
                      </a:r>
                    </a:p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좌측 아이콘 입력→</a:t>
                      </a: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en-US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앉기 아이콘 입력→</a:t>
                      </a:r>
                    </a:p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측 아이콘 입력→</a:t>
                      </a: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en-US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54492"/>
                  </a:ext>
                </a:extLst>
              </a:tr>
              <a:tr h="1034811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총기를 들고 있으며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좌측 다리부터 뒷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방향으로 내딛으며</a:t>
                      </a: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움직임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총기를 들고 있으며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우측 다리부터 뒷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방향으로 내딛으며</a:t>
                      </a: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움직임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총기를 들고 있으며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앉은 자세로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좌측 다리부터 뒷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방향으로 내딛으며</a:t>
                      </a: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움직임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총기를 들고 있으며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앉은 자세로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우측 다리부터 뒷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방향으로 내딛으며</a:t>
                      </a: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움직임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6638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 descr="사람, 여자, 쥐고있는, 소녀이(가) 표시된 사진&#10;&#10;자동 생성된 설명">
            <a:extLst>
              <a:ext uri="{FF2B5EF4-FFF2-40B4-BE49-F238E27FC236}">
                <a16:creationId xmlns:a16="http://schemas.microsoft.com/office/drawing/2014/main" id="{E2C8394A-B6C6-492C-ACE6-6AA50C3AC84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" y="2236629"/>
            <a:ext cx="1302918" cy="2007969"/>
          </a:xfrm>
          <a:prstGeom prst="rect">
            <a:avLst/>
          </a:prstGeom>
        </p:spPr>
      </p:pic>
      <p:pic>
        <p:nvPicPr>
          <p:cNvPr id="58" name="그림 57" descr="사람, 물, 젊은, 소년이(가) 표시된 사진&#10;&#10;자동 생성된 설명">
            <a:extLst>
              <a:ext uri="{FF2B5EF4-FFF2-40B4-BE49-F238E27FC236}">
                <a16:creationId xmlns:a16="http://schemas.microsoft.com/office/drawing/2014/main" id="{ABDC4723-450C-4CB2-B5C1-C855A8110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32" y="2238315"/>
            <a:ext cx="1195680" cy="2006283"/>
          </a:xfrm>
          <a:prstGeom prst="rect">
            <a:avLst/>
          </a:prstGeom>
        </p:spPr>
      </p:pic>
      <p:pic>
        <p:nvPicPr>
          <p:cNvPr id="62" name="그림 61" descr="사람, 젊은, 보드, 여자이(가) 표시된 사진&#10;&#10;자동 생성된 설명">
            <a:extLst>
              <a:ext uri="{FF2B5EF4-FFF2-40B4-BE49-F238E27FC236}">
                <a16:creationId xmlns:a16="http://schemas.microsoft.com/office/drawing/2014/main" id="{1A927E6B-4190-4B2A-A699-1B5B2B748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6850"/>
            <a:ext cx="1317851" cy="2017748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A8E6F837-D794-4D71-966F-06F0E994AEB7}"/>
              </a:ext>
            </a:extLst>
          </p:cNvPr>
          <p:cNvSpPr txBox="1"/>
          <p:nvPr/>
        </p:nvSpPr>
        <p:spPr>
          <a:xfrm>
            <a:off x="8923822" y="137903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Mixamo</a:t>
            </a:r>
            <a:endParaRPr lang="ko-KR" altLang="en-US" sz="10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B76531A-4BA8-4FD6-AE2E-4811DCAB54D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B1C7D2-03AD-4334-AAD6-F4EC9888EAC4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3F3BAA9-7925-4B6A-93F4-476747CD6742}"/>
                  </a:ext>
                </a:extLst>
              </p:cNvPr>
              <p:cNvGrpSpPr/>
              <p:nvPr/>
            </p:nvGrpSpPr>
            <p:grpSpPr>
              <a:xfrm>
                <a:off x="2448" y="806314"/>
                <a:ext cx="12192626" cy="750158"/>
                <a:chOff x="2448" y="791684"/>
                <a:chExt cx="12192626" cy="750158"/>
              </a:xfrm>
            </p:grpSpPr>
            <p:sp>
              <p:nvSpPr>
                <p:cNvPr id="61" name="화살표: 오각형 60">
                  <a:extLst>
                    <a:ext uri="{FF2B5EF4-FFF2-40B4-BE49-F238E27FC236}">
                      <a16:creationId xmlns:a16="http://schemas.microsoft.com/office/drawing/2014/main" id="{6ECB026D-5224-4956-BB2E-8F43A943F0A2}"/>
                    </a:ext>
                  </a:extLst>
                </p:cNvPr>
                <p:cNvSpPr/>
                <p:nvPr/>
              </p:nvSpPr>
              <p:spPr>
                <a:xfrm rot="5400000">
                  <a:off x="4638942" y="472762"/>
                  <a:ext cx="714488" cy="1423672"/>
                </a:xfrm>
                <a:prstGeom prst="homePlate">
                  <a:avLst>
                    <a:gd name="adj" fmla="val 3968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B14309FB-4552-45C8-A2B1-B37ABB11D3F5}"/>
                    </a:ext>
                  </a:extLst>
                </p:cNvPr>
                <p:cNvGrpSpPr/>
                <p:nvPr/>
              </p:nvGrpSpPr>
              <p:grpSpPr>
                <a:xfrm>
                  <a:off x="2448" y="791684"/>
                  <a:ext cx="12192626" cy="515792"/>
                  <a:chOff x="2448" y="791684"/>
                  <a:chExt cx="12192626" cy="515792"/>
                </a:xfrm>
              </p:grpSpPr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B594D700-D451-4AB0-AE4E-55319158A359}"/>
                      </a:ext>
                    </a:extLst>
                  </p:cNvPr>
                  <p:cNvSpPr/>
                  <p:nvPr/>
                </p:nvSpPr>
                <p:spPr>
                  <a:xfrm>
                    <a:off x="9754031" y="827498"/>
                    <a:ext cx="1425265" cy="4292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03701A4-9763-468C-815E-65FA82CBE4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816" y="859857"/>
                    <a:ext cx="1648436" cy="367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Ⅲ. </a:t>
                    </a:r>
                    <a:r>
                      <a:rPr lang="ko-KR" altLang="en-US" dirty="0"/>
                      <a:t>결론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E74A54B-4A5A-4AC1-B753-6E137B99E61F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220" y="905551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b="1" dirty="0"/>
                      <a:t>게임 정보</a:t>
                    </a: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30D5D0E4-217C-4C90-814F-4BFAF26E8625}"/>
                      </a:ext>
                    </a:extLst>
                  </p:cNvPr>
                  <p:cNvSpPr/>
                  <p:nvPr/>
                </p:nvSpPr>
                <p:spPr>
                  <a:xfrm>
                    <a:off x="672013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DD27AE5-11B9-448A-95EE-95D2B29D8F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649" y="815033"/>
                    <a:ext cx="9513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패시브 </a:t>
                    </a:r>
                    <a:r>
                      <a:rPr lang="en-US" altLang="ko-KR" sz="1300" dirty="0"/>
                      <a:t>&amp;</a:t>
                    </a:r>
                  </a:p>
                  <a:p>
                    <a:pPr algn="ctr"/>
                    <a:r>
                      <a:rPr lang="ko-KR" altLang="en-US" sz="1300" dirty="0"/>
                      <a:t>아이템</a:t>
                    </a:r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43D7C570-58E0-4719-911C-EE191B92B565}"/>
                      </a:ext>
                    </a:extLst>
                  </p:cNvPr>
                  <p:cNvSpPr/>
                  <p:nvPr/>
                </p:nvSpPr>
                <p:spPr>
                  <a:xfrm>
                    <a:off x="772856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7B9132B-D7D5-4624-9759-99C6F2CC2664}"/>
                      </a:ext>
                    </a:extLst>
                  </p:cNvPr>
                  <p:cNvSpPr txBox="1"/>
                  <p:nvPr/>
                </p:nvSpPr>
                <p:spPr>
                  <a:xfrm>
                    <a:off x="7813225" y="876705"/>
                    <a:ext cx="84250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UI &amp; UX</a:t>
                    </a:r>
                    <a:endParaRPr lang="ko-KR" altLang="en-US" sz="1300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8D459A6-7CD7-4251-86A7-77987BB53B4C}"/>
                      </a:ext>
                    </a:extLst>
                  </p:cNvPr>
                  <p:cNvGrpSpPr/>
                  <p:nvPr/>
                </p:nvGrpSpPr>
                <p:grpSpPr>
                  <a:xfrm>
                    <a:off x="1429138" y="807872"/>
                    <a:ext cx="2858792" cy="492443"/>
                    <a:chOff x="1429138" y="807872"/>
                    <a:chExt cx="2858792" cy="492443"/>
                  </a:xfrm>
                </p:grpSpPr>
                <p:sp>
                  <p:nvSpPr>
                    <p:cNvPr id="99" name="직사각형 98">
                      <a:extLst>
                        <a:ext uri="{FF2B5EF4-FFF2-40B4-BE49-F238E27FC236}">
                          <a16:creationId xmlns:a16="http://schemas.microsoft.com/office/drawing/2014/main" id="{7A8794BD-E2D4-45F2-B393-86A47415A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3731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4B4953D3-D2EC-4F87-A147-A3AE2CCD82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553" y="807872"/>
                      <a:ext cx="9513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유사 게임</a:t>
                      </a:r>
                      <a:endParaRPr lang="en-US" altLang="ko-KR" sz="1300" dirty="0"/>
                    </a:p>
                    <a:p>
                      <a:pPr algn="ctr"/>
                      <a:r>
                        <a:rPr lang="ko-KR" altLang="en-US" sz="1300" dirty="0"/>
                        <a:t>비교</a:t>
                      </a:r>
                    </a:p>
                  </p:txBody>
                </p:sp>
                <p:sp>
                  <p:nvSpPr>
                    <p:cNvPr id="101" name="직사각형 100">
                      <a:extLst>
                        <a:ext uri="{FF2B5EF4-FFF2-40B4-BE49-F238E27FC236}">
                          <a16:creationId xmlns:a16="http://schemas.microsoft.com/office/drawing/2014/main" id="{00529596-D084-43F6-8C96-D98C7F904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9110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2" name="직사각형 101">
                      <a:extLst>
                        <a:ext uri="{FF2B5EF4-FFF2-40B4-BE49-F238E27FC236}">
                          <a16:creationId xmlns:a16="http://schemas.microsoft.com/office/drawing/2014/main" id="{7900A76B-ED57-46C8-B147-77D5B58DC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138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90" name="그룹 89">
                    <a:extLst>
                      <a:ext uri="{FF2B5EF4-FFF2-40B4-BE49-F238E27FC236}">
                        <a16:creationId xmlns:a16="http://schemas.microsoft.com/office/drawing/2014/main" id="{6C0F82B4-94D6-4971-9B15-3204AA762B05}"/>
                      </a:ext>
                    </a:extLst>
                  </p:cNvPr>
                  <p:cNvGrpSpPr/>
                  <p:nvPr/>
                </p:nvGrpSpPr>
                <p:grpSpPr>
                  <a:xfrm>
                    <a:off x="5708430" y="826840"/>
                    <a:ext cx="1011822" cy="430091"/>
                    <a:chOff x="5870306" y="387644"/>
                    <a:chExt cx="1011822" cy="430091"/>
                  </a:xfrm>
                </p:grpSpPr>
                <p:sp>
                  <p:nvSpPr>
                    <p:cNvPr id="97" name="직사각형 96">
                      <a:extLst>
                        <a:ext uri="{FF2B5EF4-FFF2-40B4-BE49-F238E27FC236}">
                          <a16:creationId xmlns:a16="http://schemas.microsoft.com/office/drawing/2014/main" id="{83DACCFB-CF17-40CE-A8E9-1FAB66E3C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0306" y="387644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38C184BE-4190-4DD2-92EE-8EF34DED62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6541" y="449839"/>
                      <a:ext cx="699352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캐릭터</a:t>
                      </a:r>
                    </a:p>
                  </p:txBody>
                </p:sp>
              </p:grp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83769953-6446-4F59-ABB5-2558A82F29A9}"/>
                      </a:ext>
                    </a:extLst>
                  </p:cNvPr>
                  <p:cNvSpPr/>
                  <p:nvPr/>
                </p:nvSpPr>
                <p:spPr>
                  <a:xfrm>
                    <a:off x="8745648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7F1B6CE9-5CBE-486E-AF21-748807A65226}"/>
                      </a:ext>
                    </a:extLst>
                  </p:cNvPr>
                  <p:cNvSpPr txBox="1"/>
                  <p:nvPr/>
                </p:nvSpPr>
                <p:spPr>
                  <a:xfrm>
                    <a:off x="8830307" y="791684"/>
                    <a:ext cx="842503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Flow Chart</a:t>
                    </a:r>
                    <a:endParaRPr lang="ko-KR" altLang="en-US" sz="1300" dirty="0"/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19F8204D-DDC7-4F64-990C-383C8A9F4F7E}"/>
                      </a:ext>
                    </a:extLst>
                  </p:cNvPr>
                  <p:cNvSpPr/>
                  <p:nvPr/>
                </p:nvSpPr>
                <p:spPr>
                  <a:xfrm>
                    <a:off x="11183252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4E589965-14F7-41AE-86C9-1897AF58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2252" y="901330"/>
                    <a:ext cx="865979" cy="296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기대효과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01B331D7-4BAC-4F04-B152-92152AFDAEDA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408" y="884373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게임 정보</a:t>
                    </a: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E04B4FA6-DAE2-46D0-8DDD-5A7C752A0324}"/>
                      </a:ext>
                    </a:extLst>
                  </p:cNvPr>
                  <p:cNvSpPr/>
                  <p:nvPr/>
                </p:nvSpPr>
                <p:spPr>
                  <a:xfrm>
                    <a:off x="2448" y="825994"/>
                    <a:ext cx="1425265" cy="4307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C87B8D-CFB9-4187-85E9-214E8FA12EA1}"/>
                  </a:ext>
                </a:extLst>
              </p:cNvPr>
              <p:cNvSpPr txBox="1"/>
              <p:nvPr/>
            </p:nvSpPr>
            <p:spPr>
              <a:xfrm>
                <a:off x="4232262" y="879993"/>
                <a:ext cx="1478623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b="1" dirty="0"/>
                  <a:t>Ⅱ. </a:t>
                </a:r>
                <a:r>
                  <a:rPr lang="ko-KR" altLang="en-US" sz="1700" b="1" dirty="0"/>
                  <a:t>게임 컨셉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5E070F-1E08-4DE4-A6D9-77853F7BA501}"/>
                  </a:ext>
                </a:extLst>
              </p:cNvPr>
              <p:cNvSpPr txBox="1"/>
              <p:nvPr/>
            </p:nvSpPr>
            <p:spPr>
              <a:xfrm>
                <a:off x="-131262" y="888524"/>
                <a:ext cx="164843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/>
                  <a:t>Ⅰ. </a:t>
                </a:r>
                <a:r>
                  <a:rPr lang="ko-KR" altLang="en-US" sz="1700" dirty="0"/>
                  <a:t>게임 개괄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47E3E0-087C-4CB6-ADE3-BCA21055D372}"/>
                </a:ext>
              </a:extLst>
            </p:cNvPr>
            <p:cNvSpPr txBox="1"/>
            <p:nvPr/>
          </p:nvSpPr>
          <p:spPr>
            <a:xfrm>
              <a:off x="2380398" y="813475"/>
              <a:ext cx="10118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목적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재미요소</a:t>
              </a:r>
            </a:p>
          </p:txBody>
        </p:sp>
      </p:grpSp>
      <p:pic>
        <p:nvPicPr>
          <p:cNvPr id="83" name="그림 8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12" y="2236375"/>
            <a:ext cx="1265088" cy="2008223"/>
          </a:xfrm>
          <a:prstGeom prst="rect">
            <a:avLst/>
          </a:prstGeom>
        </p:spPr>
      </p:pic>
      <p:pic>
        <p:nvPicPr>
          <p:cNvPr id="84" name="그림 8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8" y="4666970"/>
            <a:ext cx="1291710" cy="2049076"/>
          </a:xfrm>
          <a:prstGeom prst="rect">
            <a:avLst/>
          </a:prstGeom>
        </p:spPr>
      </p:pic>
      <p:pic>
        <p:nvPicPr>
          <p:cNvPr id="85" name="그림 8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32" y="4669912"/>
            <a:ext cx="1205205" cy="2036610"/>
          </a:xfrm>
          <a:prstGeom prst="rect">
            <a:avLst/>
          </a:prstGeom>
        </p:spPr>
      </p:pic>
      <p:pic>
        <p:nvPicPr>
          <p:cNvPr id="103" name="그림 10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4681804"/>
            <a:ext cx="1304324" cy="2024718"/>
          </a:xfrm>
          <a:prstGeom prst="rect">
            <a:avLst/>
          </a:prstGeom>
        </p:spPr>
      </p:pic>
      <p:pic>
        <p:nvPicPr>
          <p:cNvPr id="104" name="그림 103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12" y="4674349"/>
            <a:ext cx="1249671" cy="20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9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225270"/>
              </p:ext>
            </p:extLst>
          </p:nvPr>
        </p:nvGraphicFramePr>
        <p:xfrm>
          <a:off x="204132" y="1588303"/>
          <a:ext cx="11835467" cy="513201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57968">
                  <a:extLst>
                    <a:ext uri="{9D8B030D-6E8A-4147-A177-3AD203B41FA5}">
                      <a16:colId xmlns:a16="http://schemas.microsoft.com/office/drawing/2014/main" val="745284868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3250957241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693844219"/>
                    </a:ext>
                  </a:extLst>
                </a:gridCol>
                <a:gridCol w="1491949">
                  <a:extLst>
                    <a:ext uri="{9D8B030D-6E8A-4147-A177-3AD203B41FA5}">
                      <a16:colId xmlns:a16="http://schemas.microsoft.com/office/drawing/2014/main" val="2488245173"/>
                    </a:ext>
                  </a:extLst>
                </a:gridCol>
                <a:gridCol w="1388776">
                  <a:extLst>
                    <a:ext uri="{9D8B030D-6E8A-4147-A177-3AD203B41FA5}">
                      <a16:colId xmlns:a16="http://schemas.microsoft.com/office/drawing/2014/main" val="3564667426"/>
                    </a:ext>
                  </a:extLst>
                </a:gridCol>
                <a:gridCol w="1584378">
                  <a:extLst>
                    <a:ext uri="{9D8B030D-6E8A-4147-A177-3AD203B41FA5}">
                      <a16:colId xmlns:a16="http://schemas.microsoft.com/office/drawing/2014/main" val="184179840"/>
                    </a:ext>
                  </a:extLst>
                </a:gridCol>
                <a:gridCol w="1478497">
                  <a:extLst>
                    <a:ext uri="{9D8B030D-6E8A-4147-A177-3AD203B41FA5}">
                      <a16:colId xmlns:a16="http://schemas.microsoft.com/office/drawing/2014/main" val="4259571857"/>
                    </a:ext>
                  </a:extLst>
                </a:gridCol>
                <a:gridCol w="1495424">
                  <a:extLst>
                    <a:ext uri="{9D8B030D-6E8A-4147-A177-3AD203B41FA5}">
                      <a16:colId xmlns:a16="http://schemas.microsoft.com/office/drawing/2014/main" val="3896567327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인게임 공통 모션 종류 컨셉 </a:t>
                      </a:r>
                      <a:r>
                        <a:rPr lang="en-US" altLang="ko-KR" sz="1500" dirty="0"/>
                        <a:t>Ex_2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06679"/>
                  </a:ext>
                </a:extLst>
              </a:tr>
              <a:tr h="28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서서 장전하는 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앉아서 장전하는</a:t>
                      </a:r>
                      <a:r>
                        <a:rPr lang="ko-KR" altLang="en-US" sz="1000" b="1" baseline="0" dirty="0"/>
                        <a:t> </a:t>
                      </a:r>
                      <a:r>
                        <a:rPr lang="ko-KR" altLang="en-US" sz="1000" b="1" dirty="0"/>
                        <a:t>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서서 피격 당한 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앉아서 피격 당한 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707401"/>
                  </a:ext>
                </a:extLst>
              </a:tr>
              <a:tr h="381521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86811"/>
                  </a:ext>
                </a:extLst>
              </a:tr>
              <a:tr h="63499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+mn-lt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부동 자세일 때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+mn-lt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장전 키 입력 →</a:t>
                      </a:r>
                      <a:endParaRPr lang="en-US" altLang="ko-KR" sz="1100" b="0" kern="100" dirty="0">
                        <a:effectLst/>
                        <a:latin typeface="+mn-lt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+mn-lt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출력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앉은 상태에서</a:t>
                      </a: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장전 키 입력 →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상대 총알에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죽지 않고</a:t>
                      </a: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당할 경우 →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앉기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입력 →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상대 총알에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죽지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않고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피격 당할 경우 → 출력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37916"/>
                  </a:ext>
                </a:extLst>
              </a:tr>
              <a:tr h="78019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장착 된 탄창을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버리고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 주머니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탄창을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꺼내어 장착하며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장전까지 함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장착 된 탄창을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버리고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 주머니에서 탄창을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꺼내어 장착하며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장전까지 함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총기를 들고 있으며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상체가 살짝 뒤로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밀리고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다시 기본</a:t>
                      </a: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자세로 돌아옴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앉기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입력 →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상대 총알에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죽지 않고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피격 당할 경우 → 출력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62004"/>
                  </a:ext>
                </a:extLst>
              </a:tr>
              <a:tr h="381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헤드샷 경우</a:t>
                      </a:r>
                      <a:r>
                        <a:rPr lang="en-US" altLang="ko-KR" sz="1200" b="1" dirty="0"/>
                        <a:t>_1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헤드샷 경우</a:t>
                      </a:r>
                      <a:r>
                        <a:rPr lang="en-US" altLang="ko-KR" sz="1200" b="1" dirty="0"/>
                        <a:t>_2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b="1" dirty="0"/>
                        <a:t>앉아 있을 때 사망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b="1" dirty="0"/>
                        <a:t>서 있을 때 사망</a:t>
                      </a:r>
                      <a:endParaRPr lang="ko-KR" altLang="en-US" sz="115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55568"/>
                  </a:ext>
                </a:extLst>
              </a:tr>
              <a:tr h="381521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436979"/>
                  </a:ext>
                </a:extLst>
              </a:tr>
              <a:tr h="6585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1. </a:t>
                      </a:r>
                      <a:r>
                        <a:rPr lang="ko-KR" altLang="en-US" sz="1100" b="0" dirty="0"/>
                        <a:t>헤드샷</a:t>
                      </a:r>
                      <a:r>
                        <a:rPr lang="ko-KR" altLang="en-US" sz="1100" b="0" baseline="0" dirty="0"/>
                        <a:t> 판정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  <a:p>
                      <a:pPr algn="just" latinLnBrk="1"/>
                      <a:r>
                        <a:rPr lang="en-US" altLang="ko-KR" sz="1100" b="0" dirty="0"/>
                        <a:t>2. 50% </a:t>
                      </a:r>
                      <a:r>
                        <a:rPr lang="ko-KR" altLang="en-US" sz="1100" b="0" dirty="0"/>
                        <a:t>확률로 모션</a:t>
                      </a:r>
                      <a:endParaRPr lang="en-US" altLang="ko-KR" sz="1100" b="0" dirty="0"/>
                    </a:p>
                    <a:p>
                      <a:pPr algn="just" latinLnBrk="1"/>
                      <a:r>
                        <a:rPr lang="ko-KR" altLang="en-US" sz="1100" b="0" dirty="0"/>
                        <a:t>   실행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1. </a:t>
                      </a:r>
                      <a:r>
                        <a:rPr lang="ko-KR" altLang="en-US" sz="1100" b="0" dirty="0"/>
                        <a:t>헤드샷</a:t>
                      </a:r>
                      <a:r>
                        <a:rPr lang="ko-KR" altLang="en-US" sz="1100" b="0" baseline="0" dirty="0"/>
                        <a:t> 판정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  <a:p>
                      <a:pPr algn="just" latinLnBrk="1"/>
                      <a:r>
                        <a:rPr lang="en-US" altLang="ko-KR" sz="1100" b="0" dirty="0"/>
                        <a:t>2. 50% </a:t>
                      </a:r>
                      <a:r>
                        <a:rPr lang="ko-KR" altLang="en-US" sz="1100" b="0" dirty="0"/>
                        <a:t>확률로 모션</a:t>
                      </a:r>
                      <a:r>
                        <a:rPr lang="en-US" altLang="ko-KR" sz="1100" b="0" baseline="0" dirty="0"/>
                        <a:t> </a:t>
                      </a:r>
                    </a:p>
                    <a:p>
                      <a:pPr algn="just" latinLnBrk="1"/>
                      <a:r>
                        <a:rPr lang="en-US" altLang="ko-KR" sz="1100" b="0" baseline="0" dirty="0"/>
                        <a:t>   </a:t>
                      </a:r>
                      <a:r>
                        <a:rPr lang="ko-KR" altLang="en-US" sz="1100" b="0" dirty="0"/>
                        <a:t>실행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‘</a:t>
                      </a:r>
                      <a:r>
                        <a:rPr lang="ko-KR" altLang="en-US" sz="1100" b="0" dirty="0"/>
                        <a:t>앉기</a:t>
                      </a:r>
                      <a:r>
                        <a:rPr lang="en-US" altLang="ko-KR" sz="1100" b="0" dirty="0"/>
                        <a:t>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dirty="0"/>
                        <a:t>HP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=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0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HP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=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0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54492"/>
                  </a:ext>
                </a:extLst>
              </a:tr>
              <a:tr h="9315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헤드샷을 당할 시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공중에</a:t>
                      </a:r>
                      <a:r>
                        <a:rPr lang="en-US" altLang="ko-KR" sz="1100" b="1" baseline="0" dirty="0"/>
                        <a:t> </a:t>
                      </a:r>
                      <a:r>
                        <a:rPr lang="ko-KR" altLang="en-US" sz="1100" b="1" dirty="0"/>
                        <a:t>띄워지며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뒤로 넘어가는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모습을 표현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헤드샷을 당할 시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공중에 살짝</a:t>
                      </a:r>
                      <a:r>
                        <a:rPr lang="en-US" altLang="ko-KR" sz="1100" b="1" baseline="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띄워지며 뒤로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넘어가는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모습을 표현 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캐릭터의 중심이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뒤쪽방향으로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넘어가는 모습을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표현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상체와 하체에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피격을 당하고 사망할 시 앞</a:t>
                      </a:r>
                      <a:r>
                        <a:rPr lang="en-US" altLang="ko-KR" sz="1100" b="1" dirty="0"/>
                        <a:t> </a:t>
                      </a:r>
                      <a:r>
                        <a:rPr lang="ko-KR" altLang="en-US" sz="1100" b="1" dirty="0"/>
                        <a:t>측으로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쓰러진 듯한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모습을 표현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6638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8/37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 descr="사람, 물, 남자, 젊은이(가) 표시된 사진&#10;&#10;자동 생성된 설명">
            <a:extLst>
              <a:ext uri="{FF2B5EF4-FFF2-40B4-BE49-F238E27FC236}">
                <a16:creationId xmlns:a16="http://schemas.microsoft.com/office/drawing/2014/main" id="{F97910B2-7AF1-471F-9395-67BAECB16F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7" y="4644053"/>
            <a:ext cx="1302918" cy="2055680"/>
          </a:xfrm>
          <a:prstGeom prst="rect">
            <a:avLst/>
          </a:prstGeom>
        </p:spPr>
      </p:pic>
      <p:pic>
        <p:nvPicPr>
          <p:cNvPr id="64" name="그림 63" descr="실외, 물, 여자, 젊은이(가) 표시된 사진&#10;&#10;자동 생성된 설명">
            <a:extLst>
              <a:ext uri="{FF2B5EF4-FFF2-40B4-BE49-F238E27FC236}">
                <a16:creationId xmlns:a16="http://schemas.microsoft.com/office/drawing/2014/main" id="{1BF1D391-F983-4E5F-B446-F544B7055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02" y="2197244"/>
            <a:ext cx="1373398" cy="2049406"/>
          </a:xfrm>
          <a:prstGeom prst="rect">
            <a:avLst/>
          </a:prstGeom>
        </p:spPr>
      </p:pic>
      <p:pic>
        <p:nvPicPr>
          <p:cNvPr id="68" name="그림 67" descr="사람, 물, 앉아있는, 여자이(가) 표시된 사진&#10;&#10;자동 생성된 설명">
            <a:extLst>
              <a:ext uri="{FF2B5EF4-FFF2-40B4-BE49-F238E27FC236}">
                <a16:creationId xmlns:a16="http://schemas.microsoft.com/office/drawing/2014/main" id="{3EF164AB-FF0A-483B-B5C5-613F2DDAC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14" y="4631417"/>
            <a:ext cx="1358293" cy="2068316"/>
          </a:xfrm>
          <a:prstGeom prst="rect">
            <a:avLst/>
          </a:prstGeom>
        </p:spPr>
      </p:pic>
      <p:pic>
        <p:nvPicPr>
          <p:cNvPr id="60" name="그림 59" descr="사람, 앉아있는, 젊은, 여자이(가) 표시된 사진&#10;&#10;자동 생성된 설명">
            <a:extLst>
              <a:ext uri="{FF2B5EF4-FFF2-40B4-BE49-F238E27FC236}">
                <a16:creationId xmlns:a16="http://schemas.microsoft.com/office/drawing/2014/main" id="{3CADF924-5489-451B-A4F2-E5F07CADC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39" y="4649505"/>
            <a:ext cx="1306723" cy="2050227"/>
          </a:xfrm>
          <a:prstGeom prst="rect">
            <a:avLst/>
          </a:prstGeom>
        </p:spPr>
      </p:pic>
      <p:pic>
        <p:nvPicPr>
          <p:cNvPr id="70" name="그림 69" descr="사람, 실외, 물, 여자이(가) 표시된 사진&#10;&#10;자동 생성된 설명">
            <a:extLst>
              <a:ext uri="{FF2B5EF4-FFF2-40B4-BE49-F238E27FC236}">
                <a16:creationId xmlns:a16="http://schemas.microsoft.com/office/drawing/2014/main" id="{3DDE2729-8940-4FE7-B7ED-58E4CFF3F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54" y="4659545"/>
            <a:ext cx="1407368" cy="204018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B76531A-4BA8-4FD6-AE2E-4811DCAB54D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B1C7D2-03AD-4334-AAD6-F4EC9888EAC4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3F3BAA9-7925-4B6A-93F4-476747CD6742}"/>
                  </a:ext>
                </a:extLst>
              </p:cNvPr>
              <p:cNvGrpSpPr/>
              <p:nvPr/>
            </p:nvGrpSpPr>
            <p:grpSpPr>
              <a:xfrm>
                <a:off x="2448" y="806314"/>
                <a:ext cx="12192626" cy="750158"/>
                <a:chOff x="2448" y="791684"/>
                <a:chExt cx="12192626" cy="750158"/>
              </a:xfrm>
            </p:grpSpPr>
            <p:sp>
              <p:nvSpPr>
                <p:cNvPr id="61" name="화살표: 오각형 60">
                  <a:extLst>
                    <a:ext uri="{FF2B5EF4-FFF2-40B4-BE49-F238E27FC236}">
                      <a16:creationId xmlns:a16="http://schemas.microsoft.com/office/drawing/2014/main" id="{6ECB026D-5224-4956-BB2E-8F43A943F0A2}"/>
                    </a:ext>
                  </a:extLst>
                </p:cNvPr>
                <p:cNvSpPr/>
                <p:nvPr/>
              </p:nvSpPr>
              <p:spPr>
                <a:xfrm rot="5400000">
                  <a:off x="4638942" y="472762"/>
                  <a:ext cx="714488" cy="1423672"/>
                </a:xfrm>
                <a:prstGeom prst="homePlate">
                  <a:avLst>
                    <a:gd name="adj" fmla="val 3968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B14309FB-4552-45C8-A2B1-B37ABB11D3F5}"/>
                    </a:ext>
                  </a:extLst>
                </p:cNvPr>
                <p:cNvGrpSpPr/>
                <p:nvPr/>
              </p:nvGrpSpPr>
              <p:grpSpPr>
                <a:xfrm>
                  <a:off x="2448" y="791684"/>
                  <a:ext cx="12192626" cy="515792"/>
                  <a:chOff x="2448" y="791684"/>
                  <a:chExt cx="12192626" cy="515792"/>
                </a:xfrm>
              </p:grpSpPr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B594D700-D451-4AB0-AE4E-55319158A359}"/>
                      </a:ext>
                    </a:extLst>
                  </p:cNvPr>
                  <p:cNvSpPr/>
                  <p:nvPr/>
                </p:nvSpPr>
                <p:spPr>
                  <a:xfrm>
                    <a:off x="9754031" y="827498"/>
                    <a:ext cx="1425265" cy="4292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03701A4-9763-468C-815E-65FA82CBE4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816" y="859857"/>
                    <a:ext cx="1648436" cy="367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Ⅲ. </a:t>
                    </a:r>
                    <a:r>
                      <a:rPr lang="ko-KR" altLang="en-US" dirty="0"/>
                      <a:t>결론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E74A54B-4A5A-4AC1-B753-6E137B99E61F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220" y="905551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b="1" dirty="0"/>
                      <a:t>게임 정보</a:t>
                    </a: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30D5D0E4-217C-4C90-814F-4BFAF26E8625}"/>
                      </a:ext>
                    </a:extLst>
                  </p:cNvPr>
                  <p:cNvSpPr/>
                  <p:nvPr/>
                </p:nvSpPr>
                <p:spPr>
                  <a:xfrm>
                    <a:off x="672013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DD27AE5-11B9-448A-95EE-95D2B29D8F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649" y="815033"/>
                    <a:ext cx="9513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패시브 </a:t>
                    </a:r>
                    <a:r>
                      <a:rPr lang="en-US" altLang="ko-KR" sz="1300" dirty="0"/>
                      <a:t>&amp;</a:t>
                    </a:r>
                  </a:p>
                  <a:p>
                    <a:pPr algn="ctr"/>
                    <a:r>
                      <a:rPr lang="ko-KR" altLang="en-US" sz="1300" dirty="0"/>
                      <a:t>아이템</a:t>
                    </a:r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43D7C570-58E0-4719-911C-EE191B92B565}"/>
                      </a:ext>
                    </a:extLst>
                  </p:cNvPr>
                  <p:cNvSpPr/>
                  <p:nvPr/>
                </p:nvSpPr>
                <p:spPr>
                  <a:xfrm>
                    <a:off x="772856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7B9132B-D7D5-4624-9759-99C6F2CC2664}"/>
                      </a:ext>
                    </a:extLst>
                  </p:cNvPr>
                  <p:cNvSpPr txBox="1"/>
                  <p:nvPr/>
                </p:nvSpPr>
                <p:spPr>
                  <a:xfrm>
                    <a:off x="7813225" y="876705"/>
                    <a:ext cx="84250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UI &amp; UX</a:t>
                    </a:r>
                    <a:endParaRPr lang="ko-KR" altLang="en-US" sz="1300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8D459A6-7CD7-4251-86A7-77987BB53B4C}"/>
                      </a:ext>
                    </a:extLst>
                  </p:cNvPr>
                  <p:cNvGrpSpPr/>
                  <p:nvPr/>
                </p:nvGrpSpPr>
                <p:grpSpPr>
                  <a:xfrm>
                    <a:off x="1429138" y="807872"/>
                    <a:ext cx="2858792" cy="492443"/>
                    <a:chOff x="1429138" y="807872"/>
                    <a:chExt cx="2858792" cy="492443"/>
                  </a:xfrm>
                </p:grpSpPr>
                <p:sp>
                  <p:nvSpPr>
                    <p:cNvPr id="99" name="직사각형 98">
                      <a:extLst>
                        <a:ext uri="{FF2B5EF4-FFF2-40B4-BE49-F238E27FC236}">
                          <a16:creationId xmlns:a16="http://schemas.microsoft.com/office/drawing/2014/main" id="{7A8794BD-E2D4-45F2-B393-86A47415A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3731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4B4953D3-D2EC-4F87-A147-A3AE2CCD82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553" y="807872"/>
                      <a:ext cx="9513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유사 게임</a:t>
                      </a:r>
                      <a:endParaRPr lang="en-US" altLang="ko-KR" sz="1300" dirty="0"/>
                    </a:p>
                    <a:p>
                      <a:pPr algn="ctr"/>
                      <a:r>
                        <a:rPr lang="ko-KR" altLang="en-US" sz="1300" dirty="0"/>
                        <a:t>비교</a:t>
                      </a:r>
                    </a:p>
                  </p:txBody>
                </p:sp>
                <p:sp>
                  <p:nvSpPr>
                    <p:cNvPr id="101" name="직사각형 100">
                      <a:extLst>
                        <a:ext uri="{FF2B5EF4-FFF2-40B4-BE49-F238E27FC236}">
                          <a16:creationId xmlns:a16="http://schemas.microsoft.com/office/drawing/2014/main" id="{00529596-D084-43F6-8C96-D98C7F904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9110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2" name="직사각형 101">
                      <a:extLst>
                        <a:ext uri="{FF2B5EF4-FFF2-40B4-BE49-F238E27FC236}">
                          <a16:creationId xmlns:a16="http://schemas.microsoft.com/office/drawing/2014/main" id="{7900A76B-ED57-46C8-B147-77D5B58DC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138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90" name="그룹 89">
                    <a:extLst>
                      <a:ext uri="{FF2B5EF4-FFF2-40B4-BE49-F238E27FC236}">
                        <a16:creationId xmlns:a16="http://schemas.microsoft.com/office/drawing/2014/main" id="{6C0F82B4-94D6-4971-9B15-3204AA762B05}"/>
                      </a:ext>
                    </a:extLst>
                  </p:cNvPr>
                  <p:cNvGrpSpPr/>
                  <p:nvPr/>
                </p:nvGrpSpPr>
                <p:grpSpPr>
                  <a:xfrm>
                    <a:off x="5708430" y="826840"/>
                    <a:ext cx="1011822" cy="430091"/>
                    <a:chOff x="5870306" y="387644"/>
                    <a:chExt cx="1011822" cy="430091"/>
                  </a:xfrm>
                </p:grpSpPr>
                <p:sp>
                  <p:nvSpPr>
                    <p:cNvPr id="97" name="직사각형 96">
                      <a:extLst>
                        <a:ext uri="{FF2B5EF4-FFF2-40B4-BE49-F238E27FC236}">
                          <a16:creationId xmlns:a16="http://schemas.microsoft.com/office/drawing/2014/main" id="{83DACCFB-CF17-40CE-A8E9-1FAB66E3C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0306" y="387644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38C184BE-4190-4DD2-92EE-8EF34DED62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6541" y="449839"/>
                      <a:ext cx="699352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캐릭터</a:t>
                      </a:r>
                    </a:p>
                  </p:txBody>
                </p:sp>
              </p:grp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83769953-6446-4F59-ABB5-2558A82F29A9}"/>
                      </a:ext>
                    </a:extLst>
                  </p:cNvPr>
                  <p:cNvSpPr/>
                  <p:nvPr/>
                </p:nvSpPr>
                <p:spPr>
                  <a:xfrm>
                    <a:off x="8745648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7F1B6CE9-5CBE-486E-AF21-748807A65226}"/>
                      </a:ext>
                    </a:extLst>
                  </p:cNvPr>
                  <p:cNvSpPr txBox="1"/>
                  <p:nvPr/>
                </p:nvSpPr>
                <p:spPr>
                  <a:xfrm>
                    <a:off x="8830307" y="791684"/>
                    <a:ext cx="842503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Flow Chart</a:t>
                    </a:r>
                    <a:endParaRPr lang="ko-KR" altLang="en-US" sz="1300" dirty="0"/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19F8204D-DDC7-4F64-990C-383C8A9F4F7E}"/>
                      </a:ext>
                    </a:extLst>
                  </p:cNvPr>
                  <p:cNvSpPr/>
                  <p:nvPr/>
                </p:nvSpPr>
                <p:spPr>
                  <a:xfrm>
                    <a:off x="11183252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4E589965-14F7-41AE-86C9-1897AF58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2252" y="901330"/>
                    <a:ext cx="865979" cy="296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기대효과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01B331D7-4BAC-4F04-B152-92152AFDAEDA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408" y="884373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게임 정보</a:t>
                    </a: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E04B4FA6-DAE2-46D0-8DDD-5A7C752A0324}"/>
                      </a:ext>
                    </a:extLst>
                  </p:cNvPr>
                  <p:cNvSpPr/>
                  <p:nvPr/>
                </p:nvSpPr>
                <p:spPr>
                  <a:xfrm>
                    <a:off x="2448" y="825994"/>
                    <a:ext cx="1425265" cy="4307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C87B8D-CFB9-4187-85E9-214E8FA12EA1}"/>
                  </a:ext>
                </a:extLst>
              </p:cNvPr>
              <p:cNvSpPr txBox="1"/>
              <p:nvPr/>
            </p:nvSpPr>
            <p:spPr>
              <a:xfrm>
                <a:off x="4232262" y="879993"/>
                <a:ext cx="1478623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b="1" dirty="0"/>
                  <a:t>Ⅱ. </a:t>
                </a:r>
                <a:r>
                  <a:rPr lang="ko-KR" altLang="en-US" sz="1700" b="1" dirty="0"/>
                  <a:t>게임 컨셉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5E070F-1E08-4DE4-A6D9-77853F7BA501}"/>
                  </a:ext>
                </a:extLst>
              </p:cNvPr>
              <p:cNvSpPr txBox="1"/>
              <p:nvPr/>
            </p:nvSpPr>
            <p:spPr>
              <a:xfrm>
                <a:off x="-131262" y="888524"/>
                <a:ext cx="164843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/>
                  <a:t>Ⅰ. </a:t>
                </a:r>
                <a:r>
                  <a:rPr lang="ko-KR" altLang="en-US" sz="1700" dirty="0"/>
                  <a:t>게임 개괄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47E3E0-087C-4CB6-ADE3-BCA21055D372}"/>
                </a:ext>
              </a:extLst>
            </p:cNvPr>
            <p:cNvSpPr txBox="1"/>
            <p:nvPr/>
          </p:nvSpPr>
          <p:spPr>
            <a:xfrm>
              <a:off x="2380398" y="813475"/>
              <a:ext cx="10118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목적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재미요소</a:t>
              </a:r>
            </a:p>
          </p:txBody>
        </p:sp>
      </p:grpSp>
      <p:pic>
        <p:nvPicPr>
          <p:cNvPr id="83" name="그림 8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54" y="2186323"/>
            <a:ext cx="1413034" cy="2060326"/>
          </a:xfrm>
          <a:prstGeom prst="rect">
            <a:avLst/>
          </a:prstGeom>
        </p:spPr>
      </p:pic>
      <p:pic>
        <p:nvPicPr>
          <p:cNvPr id="84" name="그림 8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7" y="2198644"/>
            <a:ext cx="1302918" cy="2048005"/>
          </a:xfrm>
          <a:prstGeom prst="rect">
            <a:avLst/>
          </a:prstGeom>
        </p:spPr>
      </p:pic>
      <p:pic>
        <p:nvPicPr>
          <p:cNvPr id="85" name="그림 84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76" y="2197243"/>
            <a:ext cx="1412076" cy="20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63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32812</TotalTime>
  <Words>5212</Words>
  <Application>Microsoft Office PowerPoint</Application>
  <PresentationFormat>와이드스크린</PresentationFormat>
  <Paragraphs>1898</Paragraphs>
  <Slides>38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Microsoft GothicNeo</vt:lpstr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미정 FPS 게임</dc:title>
  <dc:creator>정진영</dc:creator>
  <cp:lastModifiedBy>정진영</cp:lastModifiedBy>
  <cp:revision>763</cp:revision>
  <dcterms:created xsi:type="dcterms:W3CDTF">2020-01-07T01:28:54Z</dcterms:created>
  <dcterms:modified xsi:type="dcterms:W3CDTF">2021-07-20T05:30:00Z</dcterms:modified>
</cp:coreProperties>
</file>